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8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95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</p:sldIdLst>
  <p:sldSz cx="12192000" cy="6858000"/>
  <p:notesSz cx="6858000" cy="9144000"/>
  <p:custShowLst>
    <p:custShow name="Custom Show 1" id="0">
      <p:sldLst>
        <p:sld r:id="rId9"/>
        <p:sld r:id="rId10"/>
        <p:sld r:id="rId11"/>
        <p:sld r:id="rId12"/>
        <p:sld r:id="rId13"/>
        <p:sld r:id="rId14"/>
        <p:sld r:id="rId15"/>
        <p:sld r:id="rId18"/>
        <p:sld r:id="rId16"/>
        <p:sld r:id="rId17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99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20:37:41.91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20:37:45.04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56C46-42C2-4D8E-B9AE-14E8796731E8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4017-B5D2-4AD4-A664-5E6FFF4B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2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5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4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5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7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0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93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8ED62-E779-4689-9741-44D8CD1DE93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22744-FC1C-44D4-B3D2-F9C08CB6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image" Target="../media/image3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.xml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pjreddie/darkne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jreddie.com/media/files/darknet53.conv.7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eyAB/darkn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32217F-91B7-42C3-A720-C50F6CCDE45D}"/>
              </a:ext>
            </a:extLst>
          </p:cNvPr>
          <p:cNvSpPr/>
          <p:nvPr/>
        </p:nvSpPr>
        <p:spPr>
          <a:xfrm>
            <a:off x="557213" y="671512"/>
            <a:ext cx="4700587" cy="3543301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962EC1-6F65-4359-99BF-78E23C7B7AE5}"/>
              </a:ext>
            </a:extLst>
          </p:cNvPr>
          <p:cNvSpPr/>
          <p:nvPr/>
        </p:nvSpPr>
        <p:spPr>
          <a:xfrm>
            <a:off x="840581" y="931068"/>
            <a:ext cx="4700587" cy="3543301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47F66-5E40-431D-ABB4-DBD8563EA969}"/>
              </a:ext>
            </a:extLst>
          </p:cNvPr>
          <p:cNvSpPr/>
          <p:nvPr/>
        </p:nvSpPr>
        <p:spPr>
          <a:xfrm>
            <a:off x="1123949" y="1185861"/>
            <a:ext cx="4700587" cy="3543301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92EF4890-1B8A-49CF-BAB0-11BA77E5DB05}"/>
              </a:ext>
            </a:extLst>
          </p:cNvPr>
          <p:cNvSpPr/>
          <p:nvPr/>
        </p:nvSpPr>
        <p:spPr>
          <a:xfrm>
            <a:off x="4217194" y="4276722"/>
            <a:ext cx="7255669" cy="1909766"/>
          </a:xfrm>
          <a:prstGeom prst="frame">
            <a:avLst>
              <a:gd name="adj1" fmla="val 358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5D4ED4-DA36-456A-BAD8-3D27C4D6D01C}"/>
              </a:ext>
            </a:extLst>
          </p:cNvPr>
          <p:cNvSpPr/>
          <p:nvPr/>
        </p:nvSpPr>
        <p:spPr>
          <a:xfrm>
            <a:off x="1395413" y="1440654"/>
            <a:ext cx="4700587" cy="354330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3EF9B3-00D4-407C-B64A-B1CEAA13F86B}"/>
              </a:ext>
            </a:extLst>
          </p:cNvPr>
          <p:cNvSpPr txBox="1"/>
          <p:nvPr/>
        </p:nvSpPr>
        <p:spPr>
          <a:xfrm>
            <a:off x="6812758" y="931068"/>
            <a:ext cx="4538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  <a:latin typeface="Montserrat" panose="00000500000000000000" pitchFamily="50" charset="0"/>
                <a:cs typeface="Mongolian Baiti" panose="03000500000000000000" pitchFamily="66" charset="0"/>
              </a:rPr>
              <a:t>YOLO</a:t>
            </a:r>
          </a:p>
          <a:p>
            <a:pPr algn="ctr"/>
            <a:r>
              <a:rPr lang="en-US" sz="4000" b="1" dirty="0">
                <a:solidFill>
                  <a:srgbClr val="00B0F0"/>
                </a:solidFill>
                <a:latin typeface="Montserrat" panose="00000500000000000000" pitchFamily="50" charset="0"/>
                <a:cs typeface="Mongolian Baiti" panose="03000500000000000000" pitchFamily="66" charset="0"/>
              </a:rPr>
              <a:t>YOU ONLY          LOOK ONCE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194D9-56E2-4B57-A7AB-CE518C5ECCDB}"/>
              </a:ext>
            </a:extLst>
          </p:cNvPr>
          <p:cNvSpPr/>
          <p:nvPr/>
        </p:nvSpPr>
        <p:spPr>
          <a:xfrm>
            <a:off x="7245927" y="3048000"/>
            <a:ext cx="3822124" cy="207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AC03-3C3C-4B39-A0BE-3DDC61AE8FC0}"/>
              </a:ext>
            </a:extLst>
          </p:cNvPr>
          <p:cNvSpPr txBox="1"/>
          <p:nvPr/>
        </p:nvSpPr>
        <p:spPr>
          <a:xfrm>
            <a:off x="7065818" y="4474369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06F90-7EC4-4B11-AD77-3DDB1F2FB1C8}"/>
              </a:ext>
            </a:extLst>
          </p:cNvPr>
          <p:cNvSpPr txBox="1"/>
          <p:nvPr/>
        </p:nvSpPr>
        <p:spPr>
          <a:xfrm>
            <a:off x="4599709" y="4983955"/>
            <a:ext cx="665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Lê Ph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20522069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20522069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2247BB-79BD-4AE3-B4B1-461152B2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3" y="1463963"/>
            <a:ext cx="4653818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D0A5E8-536C-42E3-9EF5-B6FA8C39145B}"/>
              </a:ext>
            </a:extLst>
          </p:cNvPr>
          <p:cNvSpPr/>
          <p:nvPr/>
        </p:nvSpPr>
        <p:spPr>
          <a:xfrm>
            <a:off x="928095" y="746368"/>
            <a:ext cx="3061643" cy="591485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56DD5-9B27-434D-A4D5-A6CD308377B7}"/>
              </a:ext>
            </a:extLst>
          </p:cNvPr>
          <p:cNvSpPr txBox="1"/>
          <p:nvPr/>
        </p:nvSpPr>
        <p:spPr>
          <a:xfrm>
            <a:off x="1498912" y="748170"/>
            <a:ext cx="182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X_train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AADE72-6808-4E38-92C6-BF41066E1953}"/>
              </a:ext>
            </a:extLst>
          </p:cNvPr>
          <p:cNvSpPr/>
          <p:nvPr/>
        </p:nvSpPr>
        <p:spPr>
          <a:xfrm>
            <a:off x="4468362" y="712272"/>
            <a:ext cx="2131919" cy="59554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at standing on its hind legs&#10;&#10;Description automatically generated with medium confidence">
            <a:extLst>
              <a:ext uri="{FF2B5EF4-FFF2-40B4-BE49-F238E27FC236}">
                <a16:creationId xmlns:a16="http://schemas.microsoft.com/office/drawing/2014/main" id="{BC8AA398-1550-446F-9731-6F09D033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29" y="1211553"/>
            <a:ext cx="2256116" cy="1780640"/>
          </a:xfrm>
          <a:prstGeom prst="rect">
            <a:avLst/>
          </a:prstGeom>
        </p:spPr>
      </p:pic>
      <p:pic>
        <p:nvPicPr>
          <p:cNvPr id="8" name="Picture 7" descr="A dog jumping through a fence&#10;&#10;Description automatically generated with medium confidence">
            <a:extLst>
              <a:ext uri="{FF2B5EF4-FFF2-40B4-BE49-F238E27FC236}">
                <a16:creationId xmlns:a16="http://schemas.microsoft.com/office/drawing/2014/main" id="{344F77B2-8E35-4807-B516-151CDDCDE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56" y="3076888"/>
            <a:ext cx="1357303" cy="1731479"/>
          </a:xfrm>
          <a:prstGeom prst="rect">
            <a:avLst/>
          </a:prstGeom>
        </p:spPr>
      </p:pic>
      <p:pic>
        <p:nvPicPr>
          <p:cNvPr id="9" name="Picture 2" descr="Hình nền huyền thoại trên Windows XP một thời: Được Microsoft trả hơn  100.000 USD vào">
            <a:extLst>
              <a:ext uri="{FF2B5EF4-FFF2-40B4-BE49-F238E27FC236}">
                <a16:creationId xmlns:a16="http://schemas.microsoft.com/office/drawing/2014/main" id="{EC482198-E4A6-4980-B0F7-D268C742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760" y="5047634"/>
            <a:ext cx="2298312" cy="14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C83638-1C5E-452F-8998-A7A3B095D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206" y="1171125"/>
            <a:ext cx="1159045" cy="18675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53522F-3F97-4843-9ADA-6BF7ED1D5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177" y="3022423"/>
            <a:ext cx="714673" cy="17490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DCBA0A-9559-417E-8C04-77D52194E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751" y="4808367"/>
            <a:ext cx="615524" cy="17490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DCBA21-9757-4EA4-BED9-D72507CE5D9C}"/>
              </a:ext>
            </a:extLst>
          </p:cNvPr>
          <p:cNvSpPr txBox="1"/>
          <p:nvPr/>
        </p:nvSpPr>
        <p:spPr>
          <a:xfrm>
            <a:off x="5180977" y="768482"/>
            <a:ext cx="934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Y_train</a:t>
            </a:r>
            <a:endParaRPr lang="en-US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4B8DC-5014-4EB0-8022-111C3C46DF5D}"/>
              </a:ext>
            </a:extLst>
          </p:cNvPr>
          <p:cNvCxnSpPr>
            <a:cxnSpLocks/>
          </p:cNvCxnSpPr>
          <p:nvPr/>
        </p:nvCxnSpPr>
        <p:spPr>
          <a:xfrm>
            <a:off x="6733563" y="3719712"/>
            <a:ext cx="824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C200EED-A300-4099-80B0-63ADE4911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529" y="2260643"/>
            <a:ext cx="4270820" cy="26840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FBC7B3-1920-48AC-A9F0-2536B1B7F048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756133-3FBD-4CEC-AA79-3384A3A54798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58EC76-CBDD-4D64-83A1-164803C2541B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597DB2-F649-4B45-8D3E-6F8BFFE9AB2B}"/>
              </a:ext>
            </a:extLst>
          </p:cNvPr>
          <p:cNvSpPr txBox="1"/>
          <p:nvPr/>
        </p:nvSpPr>
        <p:spPr>
          <a:xfrm>
            <a:off x="850747" y="196777"/>
            <a:ext cx="34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35209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4B476-2881-4DCB-966F-F6E192AF08FF}"/>
              </a:ext>
            </a:extLst>
          </p:cNvPr>
          <p:cNvSpPr/>
          <p:nvPr/>
        </p:nvSpPr>
        <p:spPr>
          <a:xfrm>
            <a:off x="1164244" y="3281333"/>
            <a:ext cx="1526797" cy="15562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B449A-E2B7-439A-9066-25AD29DA9D24}"/>
              </a:ext>
            </a:extLst>
          </p:cNvPr>
          <p:cNvSpPr/>
          <p:nvPr/>
        </p:nvSpPr>
        <p:spPr>
          <a:xfrm>
            <a:off x="1046798" y="3396068"/>
            <a:ext cx="1526797" cy="15184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t lying on its back&#10;&#10;Description automatically generated with low confidence">
            <a:extLst>
              <a:ext uri="{FF2B5EF4-FFF2-40B4-BE49-F238E27FC236}">
                <a16:creationId xmlns:a16="http://schemas.microsoft.com/office/drawing/2014/main" id="{AFAA06D0-AED5-43D8-8EF9-D6EDB30F0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3" y="1116345"/>
            <a:ext cx="1443862" cy="1925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90922D-674A-41AB-B000-0DDADE6C3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55"/>
          <a:stretch/>
        </p:blipFill>
        <p:spPr>
          <a:xfrm>
            <a:off x="4217871" y="523743"/>
            <a:ext cx="3467204" cy="26886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B8CD06-3E50-49F9-82B6-C661182BFE12}"/>
              </a:ext>
            </a:extLst>
          </p:cNvPr>
          <p:cNvCxnSpPr/>
          <p:nvPr/>
        </p:nvCxnSpPr>
        <p:spPr>
          <a:xfrm>
            <a:off x="3025702" y="1934831"/>
            <a:ext cx="592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2424BB33-CB6B-4243-9C0D-D9EE470F2E53}"/>
              </a:ext>
            </a:extLst>
          </p:cNvPr>
          <p:cNvSpPr/>
          <p:nvPr/>
        </p:nvSpPr>
        <p:spPr>
          <a:xfrm>
            <a:off x="8317769" y="694684"/>
            <a:ext cx="534297" cy="2346810"/>
          </a:xfrm>
          <a:prstGeom prst="bracket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D4C5-9DD8-4D66-8638-CE7EC971C644}"/>
              </a:ext>
            </a:extLst>
          </p:cNvPr>
          <p:cNvSpPr txBox="1"/>
          <p:nvPr/>
        </p:nvSpPr>
        <p:spPr>
          <a:xfrm>
            <a:off x="8365470" y="650629"/>
            <a:ext cx="45057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30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57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40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50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</p:txBody>
      </p:sp>
      <p:pic>
        <p:nvPicPr>
          <p:cNvPr id="12" name="Picture 11" descr="A group of kittens on a pink carpet&#10;&#10;Description automatically generated with low confidence">
            <a:extLst>
              <a:ext uri="{FF2B5EF4-FFF2-40B4-BE49-F238E27FC236}">
                <a16:creationId xmlns:a16="http://schemas.microsoft.com/office/drawing/2014/main" id="{A384236F-D0C4-4090-AC24-589A7B86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36" y="1069719"/>
            <a:ext cx="1538809" cy="2034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104FD8-27B0-4156-839A-E1BCB87A868E}"/>
              </a:ext>
            </a:extLst>
          </p:cNvPr>
          <p:cNvSpPr txBox="1"/>
          <p:nvPr/>
        </p:nvSpPr>
        <p:spPr>
          <a:xfrm>
            <a:off x="1431281" y="710418"/>
            <a:ext cx="164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48C1B-C6E9-4950-9887-81D41EE4F162}"/>
              </a:ext>
            </a:extLst>
          </p:cNvPr>
          <p:cNvSpPr txBox="1"/>
          <p:nvPr/>
        </p:nvSpPr>
        <p:spPr>
          <a:xfrm>
            <a:off x="9738788" y="689441"/>
            <a:ext cx="192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382C44-221C-404F-B82D-DF45DEF97D66}"/>
              </a:ext>
            </a:extLst>
          </p:cNvPr>
          <p:cNvCxnSpPr/>
          <p:nvPr/>
        </p:nvCxnSpPr>
        <p:spPr>
          <a:xfrm>
            <a:off x="317383" y="3149166"/>
            <a:ext cx="11557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CC35C2-14B8-4BD8-9170-C9201259427F}"/>
              </a:ext>
            </a:extLst>
          </p:cNvPr>
          <p:cNvSpPr/>
          <p:nvPr/>
        </p:nvSpPr>
        <p:spPr>
          <a:xfrm>
            <a:off x="929352" y="3565910"/>
            <a:ext cx="1526797" cy="151840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EFC06-2D8D-44EA-8A28-23891CB4D58C}"/>
              </a:ext>
            </a:extLst>
          </p:cNvPr>
          <p:cNvSpPr txBox="1"/>
          <p:nvPr/>
        </p:nvSpPr>
        <p:spPr>
          <a:xfrm>
            <a:off x="1145897" y="5254157"/>
            <a:ext cx="119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x H x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0F9BD-BD2B-461C-B3D3-CC0D1136FABD}"/>
              </a:ext>
            </a:extLst>
          </p:cNvPr>
          <p:cNvSpPr txBox="1"/>
          <p:nvPr/>
        </p:nvSpPr>
        <p:spPr>
          <a:xfrm>
            <a:off x="709855" y="5718767"/>
            <a:ext cx="2553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W: </a:t>
            </a:r>
            <a:r>
              <a:rPr lang="en-US" sz="1200" dirty="0"/>
              <a:t>Width of image in pixels</a:t>
            </a:r>
          </a:p>
          <a:p>
            <a:r>
              <a:rPr lang="en-US" dirty="0"/>
              <a:t>H: </a:t>
            </a:r>
            <a:r>
              <a:rPr lang="en-US" sz="1200" dirty="0"/>
              <a:t>Height of image in pixels</a:t>
            </a:r>
            <a:endParaRPr lang="en-US" dirty="0"/>
          </a:p>
          <a:p>
            <a:r>
              <a:rPr lang="en-US" dirty="0"/>
              <a:t>3: </a:t>
            </a:r>
            <a:r>
              <a:rPr lang="en-US" sz="1200" dirty="0"/>
              <a:t>Number of color channels in RGB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D9007E-BEAC-4111-A444-0B182267E862}"/>
              </a:ext>
            </a:extLst>
          </p:cNvPr>
          <p:cNvCxnSpPr>
            <a:cxnSpLocks/>
          </p:cNvCxnSpPr>
          <p:nvPr/>
        </p:nvCxnSpPr>
        <p:spPr>
          <a:xfrm>
            <a:off x="2808487" y="4067831"/>
            <a:ext cx="4543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5C1625-9D36-4519-A40D-7DBFDC5BA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20" y="3396068"/>
            <a:ext cx="5110652" cy="1510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2161F1-1658-461D-922D-BBEB7FCBB5CB}"/>
              </a:ext>
            </a:extLst>
          </p:cNvPr>
          <p:cNvCxnSpPr/>
          <p:nvPr/>
        </p:nvCxnSpPr>
        <p:spPr>
          <a:xfrm>
            <a:off x="8599066" y="4059442"/>
            <a:ext cx="5477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049D311-9562-4481-88DD-FA878E580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13" y="3281333"/>
            <a:ext cx="2152950" cy="17242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6E833D-41FF-4E3E-86F3-2321FCF37B5A}"/>
              </a:ext>
            </a:extLst>
          </p:cNvPr>
          <p:cNvSpPr txBox="1"/>
          <p:nvPr/>
        </p:nvSpPr>
        <p:spPr>
          <a:xfrm>
            <a:off x="9383513" y="5760857"/>
            <a:ext cx="1879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tensor </a:t>
            </a:r>
            <a:r>
              <a:rPr lang="en-US" sz="1400" dirty="0" err="1"/>
              <a:t>đưa</a:t>
            </a:r>
            <a:r>
              <a:rPr lang="en-US" sz="1400" dirty="0"/>
              <a:t> ra </a:t>
            </a:r>
            <a:r>
              <a:rPr lang="en-US" sz="1400" dirty="0" err="1"/>
              <a:t>vị</a:t>
            </a:r>
            <a:r>
              <a:rPr lang="en-US" sz="1400" dirty="0"/>
              <a:t> </a:t>
            </a:r>
            <a:r>
              <a:rPr lang="en-US" sz="1400" dirty="0" err="1"/>
              <a:t>trí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bounding box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class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0DA51-CC2E-4064-B0D5-BDE5E18FB57C}"/>
              </a:ext>
            </a:extLst>
          </p:cNvPr>
          <p:cNvSpPr txBox="1"/>
          <p:nvPr/>
        </p:nvSpPr>
        <p:spPr>
          <a:xfrm>
            <a:off x="4274626" y="5131046"/>
            <a:ext cx="332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Series of convolutional and pooling layers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EEF9D-50DD-4054-9E17-0D86EE6A0751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8FC1A-593F-441C-82A2-32E2A4049FBF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FC2E70-13D2-44AF-9A9C-17043AD88B45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15D742-8AD0-414E-9734-235B89498D8C}"/>
              </a:ext>
            </a:extLst>
          </p:cNvPr>
          <p:cNvSpPr txBox="1"/>
          <p:nvPr/>
        </p:nvSpPr>
        <p:spPr>
          <a:xfrm>
            <a:off x="683601" y="156350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223473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4" grpId="0" animBg="1"/>
      <p:bldP spid="18" grpId="0"/>
      <p:bldP spid="19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617EE-C75E-4964-AF8D-6C9ACB9D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22" y="900507"/>
            <a:ext cx="1743318" cy="192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34D1A-1FCD-4857-A58E-40984A0B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835" y="3004457"/>
            <a:ext cx="4772954" cy="2663974"/>
          </a:xfrm>
          <a:prstGeom prst="rect">
            <a:avLst/>
          </a:prstGeom>
        </p:spPr>
      </p:pic>
      <p:pic>
        <p:nvPicPr>
          <p:cNvPr id="7" name="Picture 6" descr="A picture containing looking, brown, blurry, mammal&#10;&#10;Description automatically generated">
            <a:extLst>
              <a:ext uri="{FF2B5EF4-FFF2-40B4-BE49-F238E27FC236}">
                <a16:creationId xmlns:a16="http://schemas.microsoft.com/office/drawing/2014/main" id="{D011F76F-30AB-4D73-8DEA-6356C09E9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06" y="4654630"/>
            <a:ext cx="1569516" cy="893321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C4246F0-E7EE-46B8-B291-4028ECC96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47" y="1152065"/>
            <a:ext cx="1588525" cy="875565"/>
          </a:xfrm>
          <a:prstGeom prst="rect">
            <a:avLst/>
          </a:prstGeom>
        </p:spPr>
      </p:pic>
      <p:pic>
        <p:nvPicPr>
          <p:cNvPr id="11" name="Picture 10" descr="A picture containing cat, mammal, sitting, indoor&#10;&#10;Description automatically generated">
            <a:extLst>
              <a:ext uri="{FF2B5EF4-FFF2-40B4-BE49-F238E27FC236}">
                <a16:creationId xmlns:a16="http://schemas.microsoft.com/office/drawing/2014/main" id="{8A381A5E-9F92-4792-B9A0-412A8163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91" y="4225246"/>
            <a:ext cx="1828758" cy="10429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FF1B4F-62A1-4631-B08D-0CF78D326624}"/>
              </a:ext>
            </a:extLst>
          </p:cNvPr>
          <p:cNvCxnSpPr/>
          <p:nvPr/>
        </p:nvCxnSpPr>
        <p:spPr>
          <a:xfrm flipH="1">
            <a:off x="3633930" y="4654764"/>
            <a:ext cx="1679713" cy="296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EBADF8-5074-4A0E-8034-027F12E4CFA7}"/>
              </a:ext>
            </a:extLst>
          </p:cNvPr>
          <p:cNvCxnSpPr>
            <a:cxnSpLocks/>
          </p:cNvCxnSpPr>
          <p:nvPr/>
        </p:nvCxnSpPr>
        <p:spPr>
          <a:xfrm flipV="1">
            <a:off x="8473440" y="2027630"/>
            <a:ext cx="649062" cy="976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2659DE-B22C-400E-B2FB-C30809E81491}"/>
              </a:ext>
            </a:extLst>
          </p:cNvPr>
          <p:cNvCxnSpPr>
            <a:endCxn id="11" idx="1"/>
          </p:cNvCxnSpPr>
          <p:nvPr/>
        </p:nvCxnSpPr>
        <p:spPr>
          <a:xfrm>
            <a:off x="7481661" y="4663912"/>
            <a:ext cx="1449830" cy="827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B7EBF4DE-7CED-4CCF-89C7-39F5C0233791}"/>
              </a:ext>
            </a:extLst>
          </p:cNvPr>
          <p:cNvSpPr/>
          <p:nvPr/>
        </p:nvSpPr>
        <p:spPr>
          <a:xfrm>
            <a:off x="1414370" y="3837117"/>
            <a:ext cx="533734" cy="234260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2E258406-559E-49EF-B2AE-C6FF9048645B}"/>
              </a:ext>
            </a:extLst>
          </p:cNvPr>
          <p:cNvSpPr/>
          <p:nvPr/>
        </p:nvSpPr>
        <p:spPr>
          <a:xfrm>
            <a:off x="11047691" y="995813"/>
            <a:ext cx="533734" cy="234260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E193D55B-9D92-4BE8-B0F3-D9355A06227A}"/>
              </a:ext>
            </a:extLst>
          </p:cNvPr>
          <p:cNvSpPr/>
          <p:nvPr/>
        </p:nvSpPr>
        <p:spPr>
          <a:xfrm>
            <a:off x="11048666" y="3659714"/>
            <a:ext cx="533734" cy="234260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358B97-9112-4600-8329-AB160E942B2D}"/>
              </a:ext>
            </a:extLst>
          </p:cNvPr>
          <p:cNvSpPr txBox="1"/>
          <p:nvPr/>
        </p:nvSpPr>
        <p:spPr>
          <a:xfrm>
            <a:off x="1414370" y="3717620"/>
            <a:ext cx="56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0.5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0.08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1.5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2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61C03-304A-4675-95D5-1B86CB6A6951}"/>
              </a:ext>
            </a:extLst>
          </p:cNvPr>
          <p:cNvSpPr txBox="1"/>
          <p:nvPr/>
        </p:nvSpPr>
        <p:spPr>
          <a:xfrm>
            <a:off x="11031247" y="905232"/>
            <a:ext cx="56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B9BF79-5EFE-4C82-A478-33705E8EC4EC}"/>
              </a:ext>
            </a:extLst>
          </p:cNvPr>
          <p:cNvSpPr txBox="1"/>
          <p:nvPr/>
        </p:nvSpPr>
        <p:spPr>
          <a:xfrm>
            <a:off x="11032220" y="3601309"/>
            <a:ext cx="56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0.9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0.8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3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2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5F0E3D-36B8-4975-A75E-41AC1A22D6EA}"/>
              </a:ext>
            </a:extLst>
          </p:cNvPr>
          <p:cNvSpPr txBox="1"/>
          <p:nvPr/>
        </p:nvSpPr>
        <p:spPr>
          <a:xfrm>
            <a:off x="833592" y="3736853"/>
            <a:ext cx="4521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P</a:t>
            </a:r>
            <a:r>
              <a:rPr lang="en-US" sz="1400" baseline="-5000" dirty="0"/>
              <a:t>c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/>
              <a:t>B</a:t>
            </a:r>
            <a:r>
              <a:rPr lang="en-US" sz="1400" baseline="-5000" dirty="0"/>
              <a:t>x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/>
              <a:t>B</a:t>
            </a:r>
            <a:r>
              <a:rPr lang="en-US" sz="1400" baseline="-5000" dirty="0"/>
              <a:t>y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 err="1"/>
              <a:t>B</a:t>
            </a:r>
            <a:r>
              <a:rPr lang="en-US" sz="1400" baseline="-5000" dirty="0" err="1"/>
              <a:t>w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 err="1"/>
              <a:t>B</a:t>
            </a:r>
            <a:r>
              <a:rPr lang="en-US" sz="1400" baseline="-5000" dirty="0" err="1"/>
              <a:t>h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/>
              <a:t>C</a:t>
            </a:r>
            <a:r>
              <a:rPr lang="en-US" sz="1400" baseline="-5000" dirty="0"/>
              <a:t>1</a:t>
            </a:r>
            <a:endParaRPr lang="en-US" sz="1400" dirty="0"/>
          </a:p>
          <a:p>
            <a:pPr algn="ctr">
              <a:spcAft>
                <a:spcPts val="1200"/>
              </a:spcAft>
            </a:pPr>
            <a:r>
              <a:rPr lang="en-US" sz="1400" dirty="0"/>
              <a:t>C</a:t>
            </a:r>
            <a:r>
              <a:rPr lang="en-US" sz="1400" baseline="-5000" dirty="0"/>
              <a:t>2</a:t>
            </a:r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B8883AC4-0856-47E4-B299-4E08AD1F79F9}"/>
              </a:ext>
            </a:extLst>
          </p:cNvPr>
          <p:cNvSpPr/>
          <p:nvPr/>
        </p:nvSpPr>
        <p:spPr>
          <a:xfrm>
            <a:off x="774594" y="3837117"/>
            <a:ext cx="533734" cy="234260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DC281A-5C92-4545-B5D0-9EBA8A834BB5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19F2D-5559-473D-B154-1604573D241F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83D46F-78E0-43DD-9548-1383D9612097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88A918-ED61-4758-9A16-357E34422A06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76536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D1A33-45D8-4CA8-9236-2FA0E01E2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55"/>
          <a:stretch/>
        </p:blipFill>
        <p:spPr>
          <a:xfrm>
            <a:off x="3816103" y="1795259"/>
            <a:ext cx="3928963" cy="3046768"/>
          </a:xfrm>
          <a:prstGeom prst="rect">
            <a:avLst/>
          </a:prstGeom>
        </p:spPr>
      </p:pic>
      <p:pic>
        <p:nvPicPr>
          <p:cNvPr id="3" name="Picture 2" descr="A white cat sitting on a bed&#10;&#10;Description automatically generated with medium confidence">
            <a:extLst>
              <a:ext uri="{FF2B5EF4-FFF2-40B4-BE49-F238E27FC236}">
                <a16:creationId xmlns:a16="http://schemas.microsoft.com/office/drawing/2014/main" id="{54CB0852-9E99-4112-B5C1-FCB33FC37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438078"/>
            <a:ext cx="2313202" cy="36464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CFC2C-EAFF-46AE-B5CE-6A952645CAA5}"/>
              </a:ext>
            </a:extLst>
          </p:cNvPr>
          <p:cNvCxnSpPr>
            <a:cxnSpLocks/>
          </p:cNvCxnSpPr>
          <p:nvPr/>
        </p:nvCxnSpPr>
        <p:spPr>
          <a:xfrm>
            <a:off x="3028426" y="3318643"/>
            <a:ext cx="762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Picture 7" descr="A cat in a cage&#10;&#10;Description automatically generated">
            <a:extLst>
              <a:ext uri="{FF2B5EF4-FFF2-40B4-BE49-F238E27FC236}">
                <a16:creationId xmlns:a16="http://schemas.microsoft.com/office/drawing/2014/main" id="{3A1E753A-55AF-4887-BCEF-6BAAE31C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80" y="1495428"/>
            <a:ext cx="2290413" cy="3646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E5574-844F-4BF7-A9A4-3DCA7D73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689" y="3589349"/>
            <a:ext cx="1411882" cy="100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104A83-4A0B-4325-A8E8-E5B4BCF5C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934" y="2136549"/>
            <a:ext cx="800212" cy="2705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B6468-C8DC-41B8-B971-3E821471D558}"/>
              </a:ext>
            </a:extLst>
          </p:cNvPr>
          <p:cNvSpPr txBox="1"/>
          <p:nvPr/>
        </p:nvSpPr>
        <p:spPr>
          <a:xfrm>
            <a:off x="8682934" y="1416308"/>
            <a:ext cx="80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16 such vectors</a:t>
            </a:r>
          </a:p>
        </p:txBody>
      </p:sp>
      <p:pic>
        <p:nvPicPr>
          <p:cNvPr id="15" name="Picture 14" descr="A cat in a cage&#10;&#10;Description automatically generated">
            <a:extLst>
              <a:ext uri="{FF2B5EF4-FFF2-40B4-BE49-F238E27FC236}">
                <a16:creationId xmlns:a16="http://schemas.microsoft.com/office/drawing/2014/main" id="{09FABD63-9390-448B-9EC5-B49C1E915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00" y="1498092"/>
            <a:ext cx="2253893" cy="3643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A45B22-3169-4494-B2F7-73173859CB73}"/>
              </a:ext>
            </a:extLst>
          </p:cNvPr>
          <p:cNvSpPr txBox="1"/>
          <p:nvPr/>
        </p:nvSpPr>
        <p:spPr>
          <a:xfrm>
            <a:off x="9633400" y="5634446"/>
            <a:ext cx="213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Multiple bounding boxes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A2A27-8593-46AB-88AF-82D1545A26A1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3C87B3-B8F6-4263-8FEF-EC87D71077D9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485D20-A04A-4B41-AC54-CE79433284F7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AD859E-A715-4209-8361-E934018DF0B0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  <p:pic>
        <p:nvPicPr>
          <p:cNvPr id="19" name="Picture 18" descr="A cat in a cage&#10;&#10;Description automatically generated">
            <a:extLst>
              <a:ext uri="{FF2B5EF4-FFF2-40B4-BE49-F238E27FC236}">
                <a16:creationId xmlns:a16="http://schemas.microsoft.com/office/drawing/2014/main" id="{5BB8D12C-0F15-4141-B87B-3A29F54B6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00" y="1495427"/>
            <a:ext cx="2290413" cy="36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cat&#10;&#10;Description automatically generated with medium confidence">
            <a:extLst>
              <a:ext uri="{FF2B5EF4-FFF2-40B4-BE49-F238E27FC236}">
                <a16:creationId xmlns:a16="http://schemas.microsoft.com/office/drawing/2014/main" id="{99444519-FC87-407C-8423-0B641F86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4" y="2925564"/>
            <a:ext cx="3810000" cy="2838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764281-A701-4B58-A3B1-4E815D4FD148}"/>
              </a:ext>
            </a:extLst>
          </p:cNvPr>
          <p:cNvSpPr/>
          <p:nvPr/>
        </p:nvSpPr>
        <p:spPr>
          <a:xfrm>
            <a:off x="1714627" y="3638070"/>
            <a:ext cx="1778467" cy="139257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6B985-833F-4BE2-B545-5CB773F4F5DC}"/>
              </a:ext>
            </a:extLst>
          </p:cNvPr>
          <p:cNvSpPr/>
          <p:nvPr/>
        </p:nvSpPr>
        <p:spPr>
          <a:xfrm>
            <a:off x="2085698" y="3923617"/>
            <a:ext cx="1624519" cy="1392573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23D3F-762D-4A86-8AD6-17FF0D6685E6}"/>
              </a:ext>
            </a:extLst>
          </p:cNvPr>
          <p:cNvSpPr txBox="1"/>
          <p:nvPr/>
        </p:nvSpPr>
        <p:spPr>
          <a:xfrm>
            <a:off x="1107800" y="1147301"/>
            <a:ext cx="580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Tính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toán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hiệu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suất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bằng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IoU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E755C4-2587-4A9E-A99E-043B6CE4C48B}"/>
              </a:ext>
            </a:extLst>
          </p:cNvPr>
          <p:cNvSpPr/>
          <p:nvPr/>
        </p:nvSpPr>
        <p:spPr>
          <a:xfrm>
            <a:off x="742234" y="2445761"/>
            <a:ext cx="1643974" cy="4464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Ground truth</a:t>
            </a:r>
            <a:endParaRPr lang="en-US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8C8315-FB12-4025-B7B7-3D16C863095D}"/>
              </a:ext>
            </a:extLst>
          </p:cNvPr>
          <p:cNvCxnSpPr>
            <a:cxnSpLocks/>
          </p:cNvCxnSpPr>
          <p:nvPr/>
        </p:nvCxnSpPr>
        <p:spPr>
          <a:xfrm>
            <a:off x="1408579" y="2939087"/>
            <a:ext cx="311285" cy="64630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7AEBF-66A2-4F31-A9E7-E278ECFD76E5}"/>
              </a:ext>
            </a:extLst>
          </p:cNvPr>
          <p:cNvSpPr/>
          <p:nvPr/>
        </p:nvSpPr>
        <p:spPr>
          <a:xfrm>
            <a:off x="1937857" y="5774833"/>
            <a:ext cx="1359819" cy="55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/>
              <a:t>Predicted Bounding box</a:t>
            </a:r>
            <a:endParaRPr lang="en-US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35988F-FEF1-457D-BAB1-F0D66A80F098}"/>
              </a:ext>
            </a:extLst>
          </p:cNvPr>
          <p:cNvCxnSpPr/>
          <p:nvPr/>
        </p:nvCxnSpPr>
        <p:spPr>
          <a:xfrm>
            <a:off x="2485416" y="5327009"/>
            <a:ext cx="132350" cy="3628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3A7B01-0220-45CA-AC6D-6BCDEC1DE25B}"/>
              </a:ext>
            </a:extLst>
          </p:cNvPr>
          <p:cNvSpPr txBox="1"/>
          <p:nvPr/>
        </p:nvSpPr>
        <p:spPr>
          <a:xfrm>
            <a:off x="5104016" y="2848641"/>
            <a:ext cx="16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Intersection over Union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ABE135-E78A-4503-9380-C2663AF388F5}"/>
              </a:ext>
            </a:extLst>
          </p:cNvPr>
          <p:cNvSpPr txBox="1"/>
          <p:nvPr/>
        </p:nvSpPr>
        <p:spPr>
          <a:xfrm>
            <a:off x="6547851" y="3038598"/>
            <a:ext cx="36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=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454837-5CFA-4CA2-ACCE-23A7A168F1E9}"/>
              </a:ext>
            </a:extLst>
          </p:cNvPr>
          <p:cNvCxnSpPr/>
          <p:nvPr/>
        </p:nvCxnSpPr>
        <p:spPr>
          <a:xfrm>
            <a:off x="7009000" y="3235124"/>
            <a:ext cx="273481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EC0D82-6BE9-46AE-9C62-F96399DAB8EE}"/>
              </a:ext>
            </a:extLst>
          </p:cNvPr>
          <p:cNvSpPr txBox="1"/>
          <p:nvPr/>
        </p:nvSpPr>
        <p:spPr>
          <a:xfrm>
            <a:off x="7120923" y="2884710"/>
            <a:ext cx="1803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/>
              <a:t>Area of intersection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9C984-E779-4DCA-B263-6B64FF7387D2}"/>
              </a:ext>
            </a:extLst>
          </p:cNvPr>
          <p:cNvSpPr txBox="1"/>
          <p:nvPr/>
        </p:nvSpPr>
        <p:spPr>
          <a:xfrm>
            <a:off x="7120923" y="3308951"/>
            <a:ext cx="213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/>
              <a:t>Area of intersection</a:t>
            </a:r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1F632F-0B4D-402B-8D74-D9749F60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327" y="1962422"/>
            <a:ext cx="1371600" cy="12382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8F4C8E-799F-4C43-BB9C-CE675AFF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191" y="3254587"/>
            <a:ext cx="1371600" cy="12477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FCC8769-1B04-4B72-B08D-1DD59EE15F1E}"/>
              </a:ext>
            </a:extLst>
          </p:cNvPr>
          <p:cNvSpPr/>
          <p:nvPr/>
        </p:nvSpPr>
        <p:spPr>
          <a:xfrm>
            <a:off x="5350034" y="4531928"/>
            <a:ext cx="5175293" cy="1907783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6B80F9-7721-46AE-8C60-696D511F6115}"/>
              </a:ext>
            </a:extLst>
          </p:cNvPr>
          <p:cNvSpPr/>
          <p:nvPr/>
        </p:nvSpPr>
        <p:spPr>
          <a:xfrm>
            <a:off x="5603943" y="4653986"/>
            <a:ext cx="903861" cy="884901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6FDED-172D-4BCB-8551-6FB08C0DD450}"/>
              </a:ext>
            </a:extLst>
          </p:cNvPr>
          <p:cNvSpPr/>
          <p:nvPr/>
        </p:nvSpPr>
        <p:spPr>
          <a:xfrm>
            <a:off x="7472545" y="4653986"/>
            <a:ext cx="903861" cy="884901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0A7AC-C324-464D-A8D7-C8B7A15C3803}"/>
              </a:ext>
            </a:extLst>
          </p:cNvPr>
          <p:cNvSpPr/>
          <p:nvPr/>
        </p:nvSpPr>
        <p:spPr>
          <a:xfrm>
            <a:off x="9291881" y="4666744"/>
            <a:ext cx="903861" cy="884901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A595C1-84DC-4314-AA4D-2872B9E821E9}"/>
              </a:ext>
            </a:extLst>
          </p:cNvPr>
          <p:cNvSpPr/>
          <p:nvPr/>
        </p:nvSpPr>
        <p:spPr>
          <a:xfrm>
            <a:off x="9346594" y="4725875"/>
            <a:ext cx="903860" cy="85987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22B384-2673-4EE2-86A0-75C541EA6D07}"/>
              </a:ext>
            </a:extLst>
          </p:cNvPr>
          <p:cNvSpPr/>
          <p:nvPr/>
        </p:nvSpPr>
        <p:spPr>
          <a:xfrm>
            <a:off x="7689668" y="4814130"/>
            <a:ext cx="1001705" cy="98167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FF0C0F-BF39-4BE1-9B15-5BF46E0D0BB9}"/>
              </a:ext>
            </a:extLst>
          </p:cNvPr>
          <p:cNvSpPr/>
          <p:nvPr/>
        </p:nvSpPr>
        <p:spPr>
          <a:xfrm>
            <a:off x="6250287" y="5109194"/>
            <a:ext cx="719980" cy="72825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21D0FD-E523-4BC4-894E-1437D23E5894}"/>
              </a:ext>
            </a:extLst>
          </p:cNvPr>
          <p:cNvSpPr txBox="1"/>
          <p:nvPr/>
        </p:nvSpPr>
        <p:spPr>
          <a:xfrm>
            <a:off x="5689476" y="5953915"/>
            <a:ext cx="6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poor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460739-A50F-405B-A893-0A6E853504D8}"/>
              </a:ext>
            </a:extLst>
          </p:cNvPr>
          <p:cNvSpPr txBox="1"/>
          <p:nvPr/>
        </p:nvSpPr>
        <p:spPr>
          <a:xfrm>
            <a:off x="7720290" y="5953915"/>
            <a:ext cx="70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good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5A148C-2791-4073-B5EF-5B30B16CAE6B}"/>
              </a:ext>
            </a:extLst>
          </p:cNvPr>
          <p:cNvSpPr txBox="1"/>
          <p:nvPr/>
        </p:nvSpPr>
        <p:spPr>
          <a:xfrm>
            <a:off x="9181024" y="5962100"/>
            <a:ext cx="118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excellent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C5D81B-17AA-4B3E-A06A-C137943AA8BB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39549F-FDC6-47ED-9EBA-47F9EA87657B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ECFB1A-176B-42B6-BC3B-60ABEE06C8C8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036E85D-4C22-4EFE-9FF8-78839DD99BC0}"/>
              </a:ext>
            </a:extLst>
          </p:cNvPr>
          <p:cNvSpPr txBox="1"/>
          <p:nvPr/>
        </p:nvSpPr>
        <p:spPr>
          <a:xfrm>
            <a:off x="839542" y="171568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35858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7" grpId="0" animBg="1"/>
      <p:bldP spid="20" grpId="0"/>
      <p:bldP spid="21" grpId="0"/>
      <p:bldP spid="24" grpId="0"/>
      <p:bldP spid="25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E12C74-745B-4BD1-9E6F-E8F32308BFAF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  <p:pic>
        <p:nvPicPr>
          <p:cNvPr id="3" name="Picture 2" descr="A cat in a cage&#10;&#10;Description automatically generated">
            <a:extLst>
              <a:ext uri="{FF2B5EF4-FFF2-40B4-BE49-F238E27FC236}">
                <a16:creationId xmlns:a16="http://schemas.microsoft.com/office/drawing/2014/main" id="{2D57694A-F675-4D30-BBD4-A14875A3F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3" y="1102474"/>
            <a:ext cx="3458858" cy="55066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C67A25-1F95-4D00-AF9B-C74DC00C7AE0}"/>
              </a:ext>
            </a:extLst>
          </p:cNvPr>
          <p:cNvSpPr/>
          <p:nvPr/>
        </p:nvSpPr>
        <p:spPr>
          <a:xfrm>
            <a:off x="1800892" y="1234107"/>
            <a:ext cx="576469" cy="2405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F93CF2-A4C1-4819-9687-6D69275CD7E1}"/>
              </a:ext>
            </a:extLst>
          </p:cNvPr>
          <p:cNvSpPr/>
          <p:nvPr/>
        </p:nvSpPr>
        <p:spPr>
          <a:xfrm>
            <a:off x="1224423" y="1846795"/>
            <a:ext cx="576469" cy="2405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0.7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9B8FED-7733-492E-8431-1C16424EB82B}"/>
              </a:ext>
            </a:extLst>
          </p:cNvPr>
          <p:cNvSpPr/>
          <p:nvPr/>
        </p:nvSpPr>
        <p:spPr>
          <a:xfrm>
            <a:off x="1551270" y="2126515"/>
            <a:ext cx="692842" cy="2405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0.64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086896-F2A7-4CFE-872E-3777120D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99" y="487722"/>
            <a:ext cx="3296110" cy="3448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182321-C801-4187-8C08-E5CB10CF0AFF}"/>
              </a:ext>
            </a:extLst>
          </p:cNvPr>
          <p:cNvSpPr txBox="1"/>
          <p:nvPr/>
        </p:nvSpPr>
        <p:spPr>
          <a:xfrm>
            <a:off x="5629013" y="4018327"/>
            <a:ext cx="466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Intersection over union (IOU) =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intersection area </a:t>
            </a:r>
            <a:r>
              <a:rPr lang="en-US" sz="1400" dirty="0"/>
              <a:t>/ </a:t>
            </a:r>
            <a:r>
              <a:rPr lang="en-US" sz="1400" dirty="0">
                <a:solidFill>
                  <a:srgbClr val="7030A0"/>
                </a:solidFill>
              </a:rPr>
              <a:t>union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A0CAB-2CF2-4B31-A2D3-0398807C679E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B5DDE4-05B8-4C69-93D9-7E53508F8496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19DB07-9085-40E5-A2A7-A76A7EAEC893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13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in a cage&#10;&#10;Description automatically generated">
            <a:extLst>
              <a:ext uri="{FF2B5EF4-FFF2-40B4-BE49-F238E27FC236}">
                <a16:creationId xmlns:a16="http://schemas.microsoft.com/office/drawing/2014/main" id="{FC3FBB39-E784-4DE5-89CE-D4EDF0F90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5" y="882718"/>
            <a:ext cx="3245039" cy="51321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C67A25-1F95-4D00-AF9B-C74DC00C7AE0}"/>
              </a:ext>
            </a:extLst>
          </p:cNvPr>
          <p:cNvSpPr/>
          <p:nvPr/>
        </p:nvSpPr>
        <p:spPr>
          <a:xfrm>
            <a:off x="1670483" y="1129519"/>
            <a:ext cx="576469" cy="2405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37E31-D39F-4608-9C07-7CC2AECD6E34}"/>
              </a:ext>
            </a:extLst>
          </p:cNvPr>
          <p:cNvSpPr txBox="1"/>
          <p:nvPr/>
        </p:nvSpPr>
        <p:spPr>
          <a:xfrm>
            <a:off x="7046752" y="2910203"/>
            <a:ext cx="2466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Non max</a:t>
            </a:r>
          </a:p>
          <a:p>
            <a:pPr algn="ctr"/>
            <a:r>
              <a:rPr lang="en-US" sz="3200" dirty="0" err="1"/>
              <a:t>supression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94515-3E2E-4385-9E3C-8DEE5445C058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C82530-E6F2-4E74-9A25-5803E5A713C2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A3BC5-4DF6-4A34-B109-DE088F211100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078362-6697-4274-8FB9-C3ADC3355AE0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121017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 function">
            <a:extLst>
              <a:ext uri="{FF2B5EF4-FFF2-40B4-BE49-F238E27FC236}">
                <a16:creationId xmlns:a16="http://schemas.microsoft.com/office/drawing/2014/main" id="{7C843BED-BE93-4B93-9E01-5FA51A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80" y="1891020"/>
            <a:ext cx="4395608" cy="29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20CE0-0901-4DBF-B648-1D7FA8236595}"/>
              </a:ext>
            </a:extLst>
          </p:cNvPr>
          <p:cNvSpPr txBox="1"/>
          <p:nvPr/>
        </p:nvSpPr>
        <p:spPr>
          <a:xfrm>
            <a:off x="1375794" y="836934"/>
            <a:ext cx="3036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Loss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B74E3-3E09-4243-BEFB-0E1828E5FF74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CCAEB-3311-4820-9DF9-86B5660C5350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F2CE9-B7B5-47D4-A842-B88D248E7FEB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6AFD07-507B-423F-818A-1AA6970753F8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B6D1F-11F3-48A2-99DB-7002048C5DF8}"/>
              </a:ext>
            </a:extLst>
          </p:cNvPr>
          <p:cNvSpPr txBox="1"/>
          <p:nvPr/>
        </p:nvSpPr>
        <p:spPr>
          <a:xfrm>
            <a:off x="850747" y="4870196"/>
            <a:ext cx="6094602" cy="984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Localization loss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Confidence loss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loss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44FDA-AE42-4CCE-9536-EEE25CA98ADD}"/>
              </a:ext>
            </a:extLst>
          </p:cNvPr>
          <p:cNvSpPr txBox="1"/>
          <p:nvPr/>
        </p:nvSpPr>
        <p:spPr>
          <a:xfrm>
            <a:off x="711848" y="2062985"/>
            <a:ext cx="6094602" cy="136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YOLO sử dụng hàm “tổng bình phương lỗi” (sum-squared error. Viết tắt là SSE). 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 giá trị x,y,w,h,C là giá trị của ground truth box, còn các giá trị có dấu mũ là của bb mà model dự đoán.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5BB69B-A107-4E46-8CB7-54E7220686AC}"/>
              </a:ext>
            </a:extLst>
          </p:cNvPr>
          <p:cNvSpPr/>
          <p:nvPr/>
        </p:nvSpPr>
        <p:spPr>
          <a:xfrm>
            <a:off x="850747" y="1437114"/>
            <a:ext cx="4823670" cy="8808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one grid cell has center of two objects?</a:t>
            </a:r>
          </a:p>
        </p:txBody>
      </p:sp>
      <p:pic>
        <p:nvPicPr>
          <p:cNvPr id="14" name="Picture 13" descr="A cat in a cage&#10;&#10;Description automatically generated with low confidence">
            <a:extLst>
              <a:ext uri="{FF2B5EF4-FFF2-40B4-BE49-F238E27FC236}">
                <a16:creationId xmlns:a16="http://schemas.microsoft.com/office/drawing/2014/main" id="{B30AC8D4-408E-46A7-BFA2-05E00BD7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7" y="2905366"/>
            <a:ext cx="4013857" cy="29986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F5F7A7-4128-46A0-9617-885344E9C402}"/>
                  </a:ext>
                </a:extLst>
              </p14:cNvPr>
              <p14:cNvContentPartPr/>
              <p14:nvPr/>
            </p14:nvContentPartPr>
            <p14:xfrm>
              <a:off x="3254370" y="463051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F5F7A7-4128-46A0-9617-885344E9C4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370" y="456751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66E4083-0B87-4688-B59D-CEA6AC081DE2}"/>
                  </a:ext>
                </a:extLst>
              </p14:cNvPr>
              <p14:cNvContentPartPr/>
              <p14:nvPr/>
            </p14:nvContentPartPr>
            <p14:xfrm>
              <a:off x="2572550" y="46892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66E4083-0B87-4688-B59D-CEA6AC081D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550" y="4626235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8B1CF9-D833-4B4C-B876-2EF028451CC1}"/>
              </a:ext>
            </a:extLst>
          </p:cNvPr>
          <p:cNvCxnSpPr>
            <a:cxnSpLocks/>
          </p:cNvCxnSpPr>
          <p:nvPr/>
        </p:nvCxnSpPr>
        <p:spPr>
          <a:xfrm flipV="1">
            <a:off x="3468848" y="3794338"/>
            <a:ext cx="1949936" cy="782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661630E-19AE-485E-BA94-39BA7AC1B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784" y="3271038"/>
            <a:ext cx="1552792" cy="8192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098855-BA2F-481E-8368-9B6DDC0D60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339"/>
          <a:stretch/>
        </p:blipFill>
        <p:spPr>
          <a:xfrm>
            <a:off x="6941284" y="1880492"/>
            <a:ext cx="993125" cy="30960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6D9947-F674-4746-B7E4-CB02F683C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378" y="739070"/>
            <a:ext cx="895475" cy="30293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4B9EDE-40D1-462F-AD66-4A0182F5D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0466" y="3615052"/>
            <a:ext cx="1041648" cy="32327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A5E630B-E572-49FE-8256-55C4A6FA552E}"/>
              </a:ext>
            </a:extLst>
          </p:cNvPr>
          <p:cNvSpPr/>
          <p:nvPr/>
        </p:nvSpPr>
        <p:spPr>
          <a:xfrm>
            <a:off x="8847665" y="1284051"/>
            <a:ext cx="720880" cy="34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9BD95D-829A-4BF4-BC92-1B0C061E6512}"/>
              </a:ext>
            </a:extLst>
          </p:cNvPr>
          <p:cNvSpPr/>
          <p:nvPr/>
        </p:nvSpPr>
        <p:spPr>
          <a:xfrm>
            <a:off x="8737418" y="4232974"/>
            <a:ext cx="720880" cy="34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 2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F571756F-F0D6-494E-9A19-CE6146E486E9}"/>
              </a:ext>
            </a:extLst>
          </p:cNvPr>
          <p:cNvSpPr/>
          <p:nvPr/>
        </p:nvSpPr>
        <p:spPr>
          <a:xfrm>
            <a:off x="10353773" y="849791"/>
            <a:ext cx="511717" cy="54440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0CB834-0D21-4687-85D7-A18482916CE7}"/>
              </a:ext>
            </a:extLst>
          </p:cNvPr>
          <p:cNvSpPr txBox="1"/>
          <p:nvPr/>
        </p:nvSpPr>
        <p:spPr>
          <a:xfrm>
            <a:off x="10326319" y="849791"/>
            <a:ext cx="5666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0.5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0.08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1.5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2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7AE36E-FE2F-4ED5-829A-39A6F1D20D68}"/>
              </a:ext>
            </a:extLst>
          </p:cNvPr>
          <p:cNvSpPr txBox="1"/>
          <p:nvPr/>
        </p:nvSpPr>
        <p:spPr>
          <a:xfrm>
            <a:off x="10430154" y="3484442"/>
            <a:ext cx="39514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30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57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40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50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41AF3-4278-464A-906B-600094D93BEF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700F8-1268-41B9-A049-3FF3AB44F4E8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77BAE4-D0DF-4AFF-9E8B-8B3FEF56A34D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CAF7D2-2444-441A-88B3-D8316FD21670}"/>
              </a:ext>
            </a:extLst>
          </p:cNvPr>
          <p:cNvSpPr txBox="1"/>
          <p:nvPr/>
        </p:nvSpPr>
        <p:spPr>
          <a:xfrm>
            <a:off x="850747" y="196777"/>
            <a:ext cx="318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33606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5D9A0-1289-4162-BEB6-485B9B0D12BD}"/>
              </a:ext>
            </a:extLst>
          </p:cNvPr>
          <p:cNvSpPr txBox="1"/>
          <p:nvPr/>
        </p:nvSpPr>
        <p:spPr>
          <a:xfrm>
            <a:off x="964733" y="1417355"/>
            <a:ext cx="387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https://github.com/pjreddie/darknet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2AF77-7826-42F0-A7FA-CE188987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99" y="3216855"/>
            <a:ext cx="6098196" cy="2919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6A82F-F02A-4B39-99D5-189A84D9DE60}"/>
              </a:ext>
            </a:extLst>
          </p:cNvPr>
          <p:cNvSpPr txBox="1"/>
          <p:nvPr/>
        </p:nvSpPr>
        <p:spPr>
          <a:xfrm>
            <a:off x="704675" y="1926656"/>
            <a:ext cx="6635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</a:t>
            </a:r>
            <a:r>
              <a:rPr lang="en-US" sz="1400" dirty="0" err="1"/>
              <a:t>Makefile</a:t>
            </a:r>
            <a:r>
              <a:rPr lang="en-US" sz="1400" dirty="0"/>
              <a:t>: </a:t>
            </a:r>
            <a:r>
              <a:rPr lang="en-US" sz="1400" dirty="0" err="1"/>
              <a:t>chỉnh</a:t>
            </a:r>
            <a:r>
              <a:rPr lang="en-US" sz="1400" dirty="0"/>
              <a:t> GPU = 1</a:t>
            </a:r>
          </a:p>
          <a:p>
            <a:r>
              <a:rPr lang="en-US" sz="1400" dirty="0"/>
              <a:t>		  </a:t>
            </a:r>
            <a:r>
              <a:rPr lang="en-US" sz="1400" dirty="0" err="1"/>
              <a:t>chỉnh</a:t>
            </a:r>
            <a:r>
              <a:rPr lang="en-US" sz="1400" dirty="0"/>
              <a:t> CUDNN = 1</a:t>
            </a:r>
          </a:p>
          <a:p>
            <a:r>
              <a:rPr lang="en-US" sz="1400" dirty="0"/>
              <a:t>		  </a:t>
            </a:r>
            <a:r>
              <a:rPr lang="en-US" sz="1400" dirty="0" err="1"/>
              <a:t>chỉnh</a:t>
            </a:r>
            <a:r>
              <a:rPr lang="en-US" sz="1400" dirty="0"/>
              <a:t> OPENCV = 1</a:t>
            </a:r>
          </a:p>
          <a:p>
            <a:r>
              <a:rPr lang="en-US" sz="1400" dirty="0"/>
              <a:t>		  </a:t>
            </a:r>
            <a:r>
              <a:rPr lang="en-US" sz="1400" dirty="0" err="1"/>
              <a:t>xóa</a:t>
            </a:r>
            <a:r>
              <a:rPr lang="en-US" sz="1400" dirty="0"/>
              <a:t> </a:t>
            </a:r>
            <a:r>
              <a:rPr lang="en-US" sz="1400" dirty="0" err="1"/>
              <a:t>dòng</a:t>
            </a:r>
            <a:r>
              <a:rPr lang="en-US" sz="1400" dirty="0"/>
              <a:t> code “</a:t>
            </a:r>
            <a:r>
              <a:rPr lang="en-US" sz="1400" b="0" i="0" dirty="0">
                <a:solidFill>
                  <a:srgbClr val="C9D1D9"/>
                </a:solidFill>
                <a:effectLst/>
                <a:latin typeface="ui-monospace"/>
              </a:rPr>
              <a:t>-</a:t>
            </a:r>
            <a:r>
              <a:rPr lang="en-US" sz="1400" b="0" i="0" dirty="0" err="1">
                <a:solidFill>
                  <a:srgbClr val="C9D1D9"/>
                </a:solidFill>
                <a:effectLst/>
                <a:latin typeface="ui-monospace"/>
              </a:rPr>
              <a:t>gencode</a:t>
            </a:r>
            <a:r>
              <a:rPr lang="en-US" sz="1400" b="0" i="0" dirty="0">
                <a:solidFill>
                  <a:srgbClr val="C9D1D9"/>
                </a:solidFill>
                <a:effectLst/>
                <a:latin typeface="ui-monospace"/>
              </a:rPr>
              <a:t> arch=compute_30,code=sm_30 \”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E236F-843D-4565-A598-02CF749F62BD}"/>
              </a:ext>
            </a:extLst>
          </p:cNvPr>
          <p:cNvSpPr txBox="1"/>
          <p:nvPr/>
        </p:nvSpPr>
        <p:spPr>
          <a:xfrm>
            <a:off x="2280407" y="2829976"/>
            <a:ext cx="124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572D2-9BEC-4AFE-90A2-416EA30C88D4}"/>
              </a:ext>
            </a:extLst>
          </p:cNvPr>
          <p:cNvSpPr txBox="1"/>
          <p:nvPr/>
        </p:nvSpPr>
        <p:spPr>
          <a:xfrm>
            <a:off x="3783435" y="894135"/>
            <a:ext cx="416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Download file model Yolo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2C360-2559-4835-BEFF-FD8C9356CAC4}"/>
              </a:ext>
            </a:extLst>
          </p:cNvPr>
          <p:cNvSpPr txBox="1"/>
          <p:nvPr/>
        </p:nvSpPr>
        <p:spPr>
          <a:xfrm>
            <a:off x="3187816" y="384834"/>
            <a:ext cx="6023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 </a:t>
            </a:r>
            <a:r>
              <a:rPr lang="en-US" sz="3200" dirty="0" err="1">
                <a:solidFill>
                  <a:srgbClr val="FF0000"/>
                </a:solidFill>
              </a:rPr>
              <a:t>dữ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liệu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theo</a:t>
            </a:r>
            <a:r>
              <a:rPr lang="en-US" sz="3200" dirty="0">
                <a:solidFill>
                  <a:srgbClr val="FF0000"/>
                </a:solidFill>
              </a:rPr>
              <a:t> model Yolov3</a:t>
            </a:r>
          </a:p>
        </p:txBody>
      </p:sp>
    </p:spTree>
    <p:extLst>
      <p:ext uri="{BB962C8B-B14F-4D97-AF65-F5344CB8AC3E}">
        <p14:creationId xmlns:p14="http://schemas.microsoft.com/office/powerpoint/2010/main" val="409957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06ED4FA-E5E3-4296-AB19-75461D760F34}"/>
              </a:ext>
            </a:extLst>
          </p:cNvPr>
          <p:cNvGrpSpPr/>
          <p:nvPr/>
        </p:nvGrpSpPr>
        <p:grpSpPr>
          <a:xfrm>
            <a:off x="4682966" y="3325733"/>
            <a:ext cx="1005674" cy="206534"/>
            <a:chOff x="4682966" y="3325733"/>
            <a:chExt cx="1005674" cy="2065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7C6539-A4E0-4E1C-AB03-2D9F6F92E768}"/>
                </a:ext>
              </a:extLst>
            </p:cNvPr>
            <p:cNvSpPr/>
            <p:nvPr/>
          </p:nvSpPr>
          <p:spPr>
            <a:xfrm>
              <a:off x="4682966" y="3325733"/>
              <a:ext cx="206534" cy="206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F985D8D-7570-4AFC-9A05-CDB7DC507AC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90124" y="3429000"/>
              <a:ext cx="8985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B2DCB71-772C-4EA4-AFBD-D1E82392FD28}"/>
              </a:ext>
            </a:extLst>
          </p:cNvPr>
          <p:cNvSpPr/>
          <p:nvPr/>
        </p:nvSpPr>
        <p:spPr>
          <a:xfrm flipH="1">
            <a:off x="1919892" y="674902"/>
            <a:ext cx="116990" cy="116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88BA98-EC7A-46F9-8657-4BCC27C0A7BC}"/>
              </a:ext>
            </a:extLst>
          </p:cNvPr>
          <p:cNvSpPr/>
          <p:nvPr/>
        </p:nvSpPr>
        <p:spPr>
          <a:xfrm flipH="1">
            <a:off x="1967392" y="6198757"/>
            <a:ext cx="116990" cy="116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4C1B577D-C298-4F29-B86F-4168A77441FA}"/>
              </a:ext>
            </a:extLst>
          </p:cNvPr>
          <p:cNvSpPr/>
          <p:nvPr/>
        </p:nvSpPr>
        <p:spPr>
          <a:xfrm>
            <a:off x="-734459" y="720903"/>
            <a:ext cx="5520692" cy="5520692"/>
          </a:xfrm>
          <a:prstGeom prst="arc">
            <a:avLst>
              <a:gd name="adj1" fmla="val 16167310"/>
              <a:gd name="adj2" fmla="val 54370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F9867A-E87A-4E1F-B30D-5A62BF2801BE}"/>
              </a:ext>
            </a:extLst>
          </p:cNvPr>
          <p:cNvGrpSpPr/>
          <p:nvPr/>
        </p:nvGrpSpPr>
        <p:grpSpPr>
          <a:xfrm>
            <a:off x="4175750" y="1773180"/>
            <a:ext cx="1492638" cy="206534"/>
            <a:chOff x="4175750" y="1773180"/>
            <a:chExt cx="1492638" cy="20653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A96D8C5-DB27-458B-8C3E-0B47D9360A68}"/>
                </a:ext>
              </a:extLst>
            </p:cNvPr>
            <p:cNvSpPr/>
            <p:nvPr/>
          </p:nvSpPr>
          <p:spPr>
            <a:xfrm>
              <a:off x="4175750" y="1773180"/>
              <a:ext cx="206534" cy="206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1CB0F9-E724-4555-B945-4C014323FB85}"/>
                </a:ext>
              </a:extLst>
            </p:cNvPr>
            <p:cNvCxnSpPr>
              <a:stCxn id="2" idx="6"/>
              <a:endCxn id="3" idx="1"/>
            </p:cNvCxnSpPr>
            <p:nvPr/>
          </p:nvCxnSpPr>
          <p:spPr>
            <a:xfrm>
              <a:off x="4382284" y="1876447"/>
              <a:ext cx="128610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636C08-CAD6-4743-B8D1-6B4562B64DBD}"/>
              </a:ext>
            </a:extLst>
          </p:cNvPr>
          <p:cNvGrpSpPr/>
          <p:nvPr/>
        </p:nvGrpSpPr>
        <p:grpSpPr>
          <a:xfrm>
            <a:off x="5462560" y="1451087"/>
            <a:ext cx="5515528" cy="850721"/>
            <a:chOff x="5106698" y="1042997"/>
            <a:chExt cx="5515528" cy="85072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2431DE3-D992-4D20-8D9D-C7C45A48D13B}"/>
                </a:ext>
              </a:extLst>
            </p:cNvPr>
            <p:cNvSpPr/>
            <p:nvPr/>
          </p:nvSpPr>
          <p:spPr>
            <a:xfrm>
              <a:off x="5312526" y="1042997"/>
              <a:ext cx="4967399" cy="8507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E53111-1769-4412-9334-B05A82CA81DC}"/>
                </a:ext>
              </a:extLst>
            </p:cNvPr>
            <p:cNvSpPr/>
            <p:nvPr/>
          </p:nvSpPr>
          <p:spPr>
            <a:xfrm>
              <a:off x="5106698" y="1218001"/>
              <a:ext cx="471902" cy="4719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9CCE31-2DBE-4AFD-AD57-9659FF4DB7C1}"/>
                </a:ext>
              </a:extLst>
            </p:cNvPr>
            <p:cNvSpPr txBox="1"/>
            <p:nvPr/>
          </p:nvSpPr>
          <p:spPr>
            <a:xfrm>
              <a:off x="5654828" y="1237813"/>
              <a:ext cx="496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GIỚI THIÊU VỀ YOU ONLY LOOK ONCE (YOLO)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693531-F369-45E8-9CB5-D2E59FF6313C}"/>
                </a:ext>
              </a:extLst>
            </p:cNvPr>
            <p:cNvSpPr txBox="1"/>
            <p:nvPr/>
          </p:nvSpPr>
          <p:spPr>
            <a:xfrm>
              <a:off x="5106698" y="1269286"/>
              <a:ext cx="471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1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57E8EE-A9B8-46AF-B594-B1F1D5A5FC22}"/>
              </a:ext>
            </a:extLst>
          </p:cNvPr>
          <p:cNvGrpSpPr/>
          <p:nvPr/>
        </p:nvGrpSpPr>
        <p:grpSpPr>
          <a:xfrm>
            <a:off x="5497947" y="3003639"/>
            <a:ext cx="5158092" cy="850721"/>
            <a:chOff x="5497947" y="3003639"/>
            <a:chExt cx="5158092" cy="8507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B1B59BF-069B-4DC4-ACE7-3B05985056F5}"/>
                </a:ext>
              </a:extLst>
            </p:cNvPr>
            <p:cNvSpPr/>
            <p:nvPr/>
          </p:nvSpPr>
          <p:spPr>
            <a:xfrm>
              <a:off x="5688640" y="3003639"/>
              <a:ext cx="4967399" cy="8507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A775BC-556C-4E6D-A969-F92DB45F3887}"/>
                </a:ext>
              </a:extLst>
            </p:cNvPr>
            <p:cNvSpPr/>
            <p:nvPr/>
          </p:nvSpPr>
          <p:spPr>
            <a:xfrm>
              <a:off x="5557492" y="3252593"/>
              <a:ext cx="352812" cy="3528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1304BF-CFB1-4AC8-83D3-B27746DAF0E0}"/>
                </a:ext>
              </a:extLst>
            </p:cNvPr>
            <p:cNvSpPr txBox="1"/>
            <p:nvPr/>
          </p:nvSpPr>
          <p:spPr>
            <a:xfrm>
              <a:off x="6005944" y="3236073"/>
              <a:ext cx="4051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CẤU TẠO VÀ THUẬT TOÁN CỦA YOLO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C96BCA-471A-44A3-AA81-17E76D8B1BD1}"/>
                </a:ext>
              </a:extLst>
            </p:cNvPr>
            <p:cNvSpPr/>
            <p:nvPr/>
          </p:nvSpPr>
          <p:spPr>
            <a:xfrm>
              <a:off x="5497947" y="3214178"/>
              <a:ext cx="471902" cy="4719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EEE636-8A45-4351-980B-234D5A48EF68}"/>
                </a:ext>
              </a:extLst>
            </p:cNvPr>
            <p:cNvSpPr txBox="1"/>
            <p:nvPr/>
          </p:nvSpPr>
          <p:spPr>
            <a:xfrm>
              <a:off x="5567431" y="3261716"/>
              <a:ext cx="370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5D2E65F-B69B-4AA2-ACD5-88DB1D766EEF}"/>
              </a:ext>
            </a:extLst>
          </p:cNvPr>
          <p:cNvGrpSpPr/>
          <p:nvPr/>
        </p:nvGrpSpPr>
        <p:grpSpPr>
          <a:xfrm>
            <a:off x="4150188" y="5032098"/>
            <a:ext cx="1505529" cy="206534"/>
            <a:chOff x="4150188" y="5032098"/>
            <a:chExt cx="1505529" cy="2065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0C4734-179C-43CD-A472-84B9CDE15205}"/>
                </a:ext>
              </a:extLst>
            </p:cNvPr>
            <p:cNvSpPr/>
            <p:nvPr/>
          </p:nvSpPr>
          <p:spPr>
            <a:xfrm>
              <a:off x="4150188" y="5032098"/>
              <a:ext cx="206534" cy="206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3CB665-BE24-45D7-9A44-94B1EBE55B5D}"/>
                </a:ext>
              </a:extLst>
            </p:cNvPr>
            <p:cNvCxnSpPr>
              <a:cxnSpLocks/>
              <a:stCxn id="16" idx="6"/>
              <a:endCxn id="18" idx="1"/>
            </p:cNvCxnSpPr>
            <p:nvPr/>
          </p:nvCxnSpPr>
          <p:spPr>
            <a:xfrm>
              <a:off x="4356722" y="5135365"/>
              <a:ext cx="129899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A79C07-E581-41FA-80D2-98BFA50C73D9}"/>
              </a:ext>
            </a:extLst>
          </p:cNvPr>
          <p:cNvGrpSpPr/>
          <p:nvPr/>
        </p:nvGrpSpPr>
        <p:grpSpPr>
          <a:xfrm>
            <a:off x="5478361" y="4710004"/>
            <a:ext cx="5144755" cy="850721"/>
            <a:chOff x="5148061" y="5067549"/>
            <a:chExt cx="5144755" cy="85072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7CD7B2F-CCE0-49E7-A765-DAD203A0684F}"/>
                </a:ext>
              </a:extLst>
            </p:cNvPr>
            <p:cNvSpPr/>
            <p:nvPr/>
          </p:nvSpPr>
          <p:spPr>
            <a:xfrm>
              <a:off x="5325417" y="5067549"/>
              <a:ext cx="4967399" cy="850721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9B98E9-4A25-487F-B4D6-43F360CA2A53}"/>
                </a:ext>
              </a:extLst>
            </p:cNvPr>
            <p:cNvSpPr/>
            <p:nvPr/>
          </p:nvSpPr>
          <p:spPr>
            <a:xfrm>
              <a:off x="5207606" y="5316503"/>
              <a:ext cx="352812" cy="3528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E4223D-ADC9-44CD-872E-5976B9B648F9}"/>
                </a:ext>
              </a:extLst>
            </p:cNvPr>
            <p:cNvSpPr txBox="1"/>
            <p:nvPr/>
          </p:nvSpPr>
          <p:spPr>
            <a:xfrm>
              <a:off x="5678229" y="5310182"/>
              <a:ext cx="4051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KẾT QUẢ ĐẠT Đ</a:t>
              </a:r>
              <a:r>
                <a:rPr lang="vi-VN" dirty="0"/>
                <a:t>Ư</a:t>
              </a:r>
              <a:r>
                <a:rPr lang="en-US" dirty="0"/>
                <a:t>ƠC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CE222B-2C0B-486A-B104-F6E8129DD8F5}"/>
                </a:ext>
              </a:extLst>
            </p:cNvPr>
            <p:cNvSpPr/>
            <p:nvPr/>
          </p:nvSpPr>
          <p:spPr>
            <a:xfrm>
              <a:off x="5148061" y="5279074"/>
              <a:ext cx="471902" cy="4719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C2F150-CE8D-4AFE-9440-E962D4037676}"/>
                </a:ext>
              </a:extLst>
            </p:cNvPr>
            <p:cNvSpPr txBox="1"/>
            <p:nvPr/>
          </p:nvSpPr>
          <p:spPr>
            <a:xfrm>
              <a:off x="5148061" y="5337412"/>
              <a:ext cx="453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E3ABD5-CA83-4E41-AF6B-781C7D6CF8F9}"/>
              </a:ext>
            </a:extLst>
          </p:cNvPr>
          <p:cNvGrpSpPr/>
          <p:nvPr/>
        </p:nvGrpSpPr>
        <p:grpSpPr>
          <a:xfrm>
            <a:off x="472858" y="1571626"/>
            <a:ext cx="3347030" cy="3714750"/>
            <a:chOff x="472858" y="1571626"/>
            <a:chExt cx="3347030" cy="37147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DC0C81-62C9-4D32-9D6C-A4D5B85B7C00}"/>
                </a:ext>
              </a:extLst>
            </p:cNvPr>
            <p:cNvGrpSpPr/>
            <p:nvPr/>
          </p:nvGrpSpPr>
          <p:grpSpPr>
            <a:xfrm>
              <a:off x="472858" y="1571626"/>
              <a:ext cx="3347030" cy="3714750"/>
              <a:chOff x="263669" y="1339454"/>
              <a:chExt cx="3765408" cy="417909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E452674-73FB-4363-946B-21D9409631B3}"/>
                  </a:ext>
                </a:extLst>
              </p:cNvPr>
              <p:cNvGrpSpPr/>
              <p:nvPr/>
            </p:nvGrpSpPr>
            <p:grpSpPr>
              <a:xfrm>
                <a:off x="1957389" y="1339454"/>
                <a:ext cx="2071688" cy="4179093"/>
                <a:chOff x="6096000" y="1697182"/>
                <a:chExt cx="1731818" cy="3463636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500151D-2253-41F0-B99C-3E8BC1072D40}"/>
                    </a:ext>
                  </a:extLst>
                </p:cNvPr>
                <p:cNvSpPr/>
                <p:nvPr/>
              </p:nvSpPr>
              <p:spPr>
                <a:xfrm>
                  <a:off x="6096000" y="1697182"/>
                  <a:ext cx="1731818" cy="1731818"/>
                </a:xfrm>
                <a:custGeom>
                  <a:avLst/>
                  <a:gdLst>
                    <a:gd name="connsiteX0" fmla="*/ 0 w 1731818"/>
                    <a:gd name="connsiteY0" fmla="*/ 0 h 1731818"/>
                    <a:gd name="connsiteX1" fmla="*/ 1731818 w 1731818"/>
                    <a:gd name="connsiteY1" fmla="*/ 1731818 h 1731818"/>
                    <a:gd name="connsiteX2" fmla="*/ 0 w 1731818"/>
                    <a:gd name="connsiteY2" fmla="*/ 1731818 h 173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1818" h="1731818">
                      <a:moveTo>
                        <a:pt x="0" y="0"/>
                      </a:moveTo>
                      <a:cubicBezTo>
                        <a:pt x="956457" y="0"/>
                        <a:pt x="1731818" y="775361"/>
                        <a:pt x="1731818" y="1731818"/>
                      </a:cubicBezTo>
                      <a:lnTo>
                        <a:pt x="0" y="1731818"/>
                      </a:lnTo>
                      <a:close/>
                    </a:path>
                  </a:pathLst>
                </a:custGeom>
                <a:solidFill>
                  <a:srgbClr val="0033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B62BA05-4A50-460C-92D1-A9170C386BAF}"/>
                    </a:ext>
                  </a:extLst>
                </p:cNvPr>
                <p:cNvSpPr/>
                <p:nvPr/>
              </p:nvSpPr>
              <p:spPr>
                <a:xfrm flipV="1">
                  <a:off x="6096000" y="3429000"/>
                  <a:ext cx="1731818" cy="1731818"/>
                </a:xfrm>
                <a:custGeom>
                  <a:avLst/>
                  <a:gdLst>
                    <a:gd name="connsiteX0" fmla="*/ 0 w 1731818"/>
                    <a:gd name="connsiteY0" fmla="*/ 0 h 1731818"/>
                    <a:gd name="connsiteX1" fmla="*/ 1731818 w 1731818"/>
                    <a:gd name="connsiteY1" fmla="*/ 1731818 h 1731818"/>
                    <a:gd name="connsiteX2" fmla="*/ 0 w 1731818"/>
                    <a:gd name="connsiteY2" fmla="*/ 1731818 h 173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1818" h="1731818">
                      <a:moveTo>
                        <a:pt x="0" y="0"/>
                      </a:moveTo>
                      <a:cubicBezTo>
                        <a:pt x="956457" y="0"/>
                        <a:pt x="1731818" y="775361"/>
                        <a:pt x="1731818" y="1731818"/>
                      </a:cubicBezTo>
                      <a:lnTo>
                        <a:pt x="0" y="1731818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rgbClr val="33CC3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rgbClr val="00B0F0"/>
                    </a:solidFill>
                  </a:endParaRP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AE65D28-D4CE-43BA-B6C2-9DF0345B5DD5}"/>
                  </a:ext>
                </a:extLst>
              </p:cNvPr>
              <p:cNvSpPr/>
              <p:nvPr/>
            </p:nvSpPr>
            <p:spPr>
              <a:xfrm>
                <a:off x="263669" y="1697182"/>
                <a:ext cx="3463636" cy="34636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C208DC-0ECD-41F7-9606-8404D45907D0}"/>
                </a:ext>
              </a:extLst>
            </p:cNvPr>
            <p:cNvSpPr txBox="1"/>
            <p:nvPr/>
          </p:nvSpPr>
          <p:spPr>
            <a:xfrm>
              <a:off x="1134319" y="2720051"/>
              <a:ext cx="185194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err="1"/>
                <a:t>Giới</a:t>
              </a:r>
              <a:r>
                <a:rPr lang="en-US" sz="2600" dirty="0"/>
                <a:t> </a:t>
              </a:r>
              <a:r>
                <a:rPr lang="en-US" sz="2600" dirty="0" err="1"/>
                <a:t>thiệu</a:t>
              </a:r>
              <a:r>
                <a:rPr lang="en-US" sz="2600" dirty="0"/>
                <a:t> </a:t>
              </a:r>
              <a:r>
                <a:rPr lang="en-US" sz="2600" dirty="0" err="1"/>
                <a:t>chung</a:t>
              </a:r>
              <a:r>
                <a:rPr lang="en-US" sz="2600" dirty="0"/>
                <a:t> </a:t>
              </a:r>
              <a:r>
                <a:rPr lang="en-US" sz="2600" dirty="0" err="1"/>
                <a:t>về</a:t>
              </a:r>
              <a:r>
                <a:rPr lang="en-US" sz="2600" dirty="0"/>
                <a:t> YOLO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43DBA7-8DB4-450D-9C02-D8A153CD7DB3}"/>
              </a:ext>
            </a:extLst>
          </p:cNvPr>
          <p:cNvSpPr txBox="1"/>
          <p:nvPr/>
        </p:nvSpPr>
        <p:spPr>
          <a:xfrm>
            <a:off x="4429386" y="385894"/>
            <a:ext cx="348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45F6D-3964-41BD-B13B-80E1CBD0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5" y="1011766"/>
            <a:ext cx="5851007" cy="3291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94BEF-CABF-4B96-9192-52ED5660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17" y="3319092"/>
            <a:ext cx="5360365" cy="327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55CC7-0B3E-4DF8-93CE-A8F2E16A7F6C}"/>
              </a:ext>
            </a:extLst>
          </p:cNvPr>
          <p:cNvSpPr txBox="1"/>
          <p:nvPr/>
        </p:nvSpPr>
        <p:spPr>
          <a:xfrm>
            <a:off x="3171039" y="293615"/>
            <a:ext cx="5536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file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liệu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1A434-2CD2-4BE4-B679-0F6C3C9DF44C}"/>
              </a:ext>
            </a:extLst>
          </p:cNvPr>
          <p:cNvSpPr txBox="1"/>
          <p:nvPr/>
        </p:nvSpPr>
        <p:spPr>
          <a:xfrm>
            <a:off x="849384" y="1756980"/>
            <a:ext cx="66335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Montserrat" panose="00000500000000000000" pitchFamily="2" charset="0"/>
              </a:rPr>
              <a:t>yolo.data</a:t>
            </a:r>
            <a:endParaRPr lang="en-US" sz="2400" b="0" i="0" dirty="0">
              <a:effectLst/>
              <a:latin typeface="Montserrat" panose="00000500000000000000" pitchFamily="2" charset="0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Montserrat" panose="00000500000000000000" pitchFamily="2" charset="0"/>
              </a:rPr>
              <a:t>yolo.names</a:t>
            </a:r>
            <a:endParaRPr lang="en-US" sz="2400" b="0" i="0" dirty="0">
              <a:effectLst/>
              <a:latin typeface="Montserrat" panose="00000500000000000000" pitchFamily="2" charset="0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train.txt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val.txt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yolov3.cfg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darknet53.conv.74</a:t>
            </a:r>
          </a:p>
        </p:txBody>
      </p:sp>
    </p:spTree>
    <p:extLst>
      <p:ext uri="{BB962C8B-B14F-4D97-AF65-F5344CB8AC3E}">
        <p14:creationId xmlns:p14="http://schemas.microsoft.com/office/powerpoint/2010/main" val="25845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55CC7-0B3E-4DF8-93CE-A8F2E16A7F6C}"/>
              </a:ext>
            </a:extLst>
          </p:cNvPr>
          <p:cNvSpPr txBox="1"/>
          <p:nvPr/>
        </p:nvSpPr>
        <p:spPr>
          <a:xfrm>
            <a:off x="3171039" y="293615"/>
            <a:ext cx="5536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file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liệu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614C4-AD3A-4DB5-8E17-1CE2E452375B}"/>
              </a:ext>
            </a:extLst>
          </p:cNvPr>
          <p:cNvSpPr txBox="1"/>
          <p:nvPr/>
        </p:nvSpPr>
        <p:spPr>
          <a:xfrm>
            <a:off x="595617" y="1157681"/>
            <a:ext cx="37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/>
              <a:t>Yolo.names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.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/darknet/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6C048-6530-444F-B2EE-98D2B67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2" y="2521695"/>
            <a:ext cx="5086245" cy="33051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A74BED-A46F-4D0A-8A47-C276CC0828D2}"/>
              </a:ext>
            </a:extLst>
          </p:cNvPr>
          <p:cNvCxnSpPr/>
          <p:nvPr/>
        </p:nvCxnSpPr>
        <p:spPr>
          <a:xfrm>
            <a:off x="5645791" y="973123"/>
            <a:ext cx="0" cy="5629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E3A343-A7B1-4139-AA39-E871BD727148}"/>
              </a:ext>
            </a:extLst>
          </p:cNvPr>
          <p:cNvSpPr txBox="1"/>
          <p:nvPr/>
        </p:nvSpPr>
        <p:spPr>
          <a:xfrm>
            <a:off x="6095999" y="1157681"/>
            <a:ext cx="4885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2 file train.txt </a:t>
            </a:r>
            <a:r>
              <a:rPr lang="en-US" dirty="0" err="1"/>
              <a:t>và</a:t>
            </a:r>
            <a:r>
              <a:rPr lang="en-US" dirty="0"/>
              <a:t> val.txt, file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file val.txt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validation </a:t>
            </a:r>
            <a:r>
              <a:rPr lang="en-US" dirty="0" err="1"/>
              <a:t>cho</a:t>
            </a:r>
            <a:r>
              <a:rPr lang="en-US" dirty="0"/>
              <a:t> model.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chia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80/20, 80%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20%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val.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B2A21-FA36-42F0-B9C6-A7E86078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906" y="3078749"/>
            <a:ext cx="5212296" cy="3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55CC7-0B3E-4DF8-93CE-A8F2E16A7F6C}"/>
              </a:ext>
            </a:extLst>
          </p:cNvPr>
          <p:cNvSpPr txBox="1"/>
          <p:nvPr/>
        </p:nvSpPr>
        <p:spPr>
          <a:xfrm>
            <a:off x="3171039" y="293615"/>
            <a:ext cx="5536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file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liệu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4A9A5-895F-4861-B8E3-A66476FC4B19}"/>
              </a:ext>
            </a:extLst>
          </p:cNvPr>
          <p:cNvSpPr txBox="1"/>
          <p:nvPr/>
        </p:nvSpPr>
        <p:spPr>
          <a:xfrm>
            <a:off x="402672" y="1551963"/>
            <a:ext cx="454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Tạo</a:t>
            </a:r>
            <a:r>
              <a:rPr lang="en-US" dirty="0"/>
              <a:t> file </a:t>
            </a:r>
            <a:r>
              <a:rPr lang="en-US" dirty="0" err="1"/>
              <a:t>Yolo.data</a:t>
            </a:r>
            <a:r>
              <a:rPr lang="en-US" dirty="0"/>
              <a:t>, file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dòng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A6A8E-6050-4D72-B4DD-D8E8D9A757F7}"/>
              </a:ext>
            </a:extLst>
          </p:cNvPr>
          <p:cNvSpPr txBox="1"/>
          <p:nvPr/>
        </p:nvSpPr>
        <p:spPr>
          <a:xfrm>
            <a:off x="402672" y="2151727"/>
            <a:ext cx="60946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vi-VN" sz="2400" b="0" i="0" dirty="0">
                <a:effectLst/>
                <a:latin typeface="Monaco"/>
              </a:rPr>
              <a:t>classes = 1 </a:t>
            </a:r>
            <a:endParaRPr lang="en-US" sz="2400" b="0" i="0" dirty="0">
              <a:effectLst/>
              <a:latin typeface="Monaco"/>
            </a:endParaRPr>
          </a:p>
          <a:p>
            <a:pPr>
              <a:spcAft>
                <a:spcPts val="1200"/>
              </a:spcAft>
            </a:pPr>
            <a:r>
              <a:rPr lang="vi-VN" sz="2400" b="0" i="0" dirty="0">
                <a:effectLst/>
                <a:latin typeface="Monaco"/>
              </a:rPr>
              <a:t>train = train.txt </a:t>
            </a:r>
            <a:endParaRPr lang="en-US" sz="2400" b="0" i="0" dirty="0">
              <a:effectLst/>
              <a:latin typeface="Monaco"/>
            </a:endParaRPr>
          </a:p>
          <a:p>
            <a:pPr>
              <a:spcAft>
                <a:spcPts val="1200"/>
              </a:spcAft>
            </a:pPr>
            <a:r>
              <a:rPr lang="vi-VN" sz="2400" b="0" i="0" dirty="0">
                <a:effectLst/>
                <a:latin typeface="Monaco"/>
              </a:rPr>
              <a:t>valid = val.txt </a:t>
            </a:r>
            <a:endParaRPr lang="en-US" sz="2400" b="0" i="0" dirty="0">
              <a:effectLst/>
              <a:latin typeface="Monaco"/>
            </a:endParaRPr>
          </a:p>
          <a:p>
            <a:pPr>
              <a:spcAft>
                <a:spcPts val="1200"/>
              </a:spcAft>
            </a:pPr>
            <a:r>
              <a:rPr lang="vi-VN" sz="2400" b="0" i="0" dirty="0">
                <a:effectLst/>
                <a:latin typeface="Monaco"/>
              </a:rPr>
              <a:t>names = yolo.names </a:t>
            </a:r>
            <a:endParaRPr lang="en-US" sz="2400" b="0" i="0" dirty="0">
              <a:effectLst/>
              <a:latin typeface="Monaco"/>
            </a:endParaRPr>
          </a:p>
          <a:p>
            <a:pPr>
              <a:spcAft>
                <a:spcPts val="1200"/>
              </a:spcAft>
            </a:pPr>
            <a:r>
              <a:rPr lang="vi-VN" sz="2400" b="0" i="0" dirty="0">
                <a:effectLst/>
                <a:latin typeface="Monaco"/>
              </a:rPr>
              <a:t>backup = backup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FB653-74A1-4FDB-9C77-A19F15C3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76" y="1426388"/>
            <a:ext cx="7184067" cy="46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55CC7-0B3E-4DF8-93CE-A8F2E16A7F6C}"/>
              </a:ext>
            </a:extLst>
          </p:cNvPr>
          <p:cNvSpPr txBox="1"/>
          <p:nvPr/>
        </p:nvSpPr>
        <p:spPr>
          <a:xfrm>
            <a:off x="3171039" y="293615"/>
            <a:ext cx="5536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file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liệu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1DFB3-4F64-4B24-9833-A8EF0393B789}"/>
              </a:ext>
            </a:extLst>
          </p:cNvPr>
          <p:cNvSpPr txBox="1"/>
          <p:nvPr/>
        </p:nvSpPr>
        <p:spPr>
          <a:xfrm>
            <a:off x="662730" y="1132514"/>
            <a:ext cx="34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file yolov3.cfg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cfg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2BFCF-9824-4B1C-85AA-592833907876}"/>
              </a:ext>
            </a:extLst>
          </p:cNvPr>
          <p:cNvSpPr txBox="1"/>
          <p:nvPr/>
        </p:nvSpPr>
        <p:spPr>
          <a:xfrm>
            <a:off x="329268" y="2032969"/>
            <a:ext cx="60946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Montserrat" panose="00000500000000000000" pitchFamily="2" charset="0"/>
              </a:rPr>
              <a:t>Dòng 7, nếu máy bạn nhiều RAM/GPU VRAM thì để nguyên, còn không thì sửa số 8 thành 16 nhé.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Montserrat" panose="00000500000000000000" pitchFamily="2" charset="0"/>
              </a:rPr>
              <a:t>Dòng 603, sửa lại thành filters=18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, </a:t>
            </a:r>
            <a:r>
              <a:rPr lang="vi-VN" sz="2000" b="0" i="0" dirty="0">
                <a:effectLst/>
                <a:latin typeface="Montserrat" panose="00000500000000000000" pitchFamily="2" charset="0"/>
              </a:rPr>
              <a:t>số 18 tính bằng các lấy số (class + 5)*3 nhé.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Montserrat" panose="00000500000000000000" pitchFamily="2" charset="0"/>
              </a:rPr>
              <a:t>Dòng 610, sửa lại thành classes=1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Montserrat" panose="00000500000000000000" pitchFamily="2" charset="0"/>
              </a:rPr>
              <a:t>Dòng 689 và 776, sửa giống dòng 603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.</a:t>
            </a:r>
            <a:endParaRPr lang="vi-VN" sz="2000" b="0" i="0" dirty="0">
              <a:effectLst/>
              <a:latin typeface="Montserrat" panose="00000500000000000000" pitchFamily="2" charset="0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Montserrat" panose="00000500000000000000" pitchFamily="2" charset="0"/>
              </a:rPr>
              <a:t>Dòng 696 và 783, sửa giống dòng 610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.</a:t>
            </a:r>
            <a:endParaRPr lang="vi-VN" sz="2000" b="0" i="0" dirty="0">
              <a:effectLst/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80FB9-F29C-41A2-BDCE-84D4A8A6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689" y="1718364"/>
            <a:ext cx="2667372" cy="971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DD83A-9CBD-4367-86C7-C93A7A57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578" y="2900906"/>
            <a:ext cx="2773594" cy="1178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00434-8291-40B1-BEE3-9235A3013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577" y="4216291"/>
            <a:ext cx="2797821" cy="9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55CC7-0B3E-4DF8-93CE-A8F2E16A7F6C}"/>
              </a:ext>
            </a:extLst>
          </p:cNvPr>
          <p:cNvSpPr txBox="1"/>
          <p:nvPr/>
        </p:nvSpPr>
        <p:spPr>
          <a:xfrm>
            <a:off x="3171039" y="293615"/>
            <a:ext cx="5536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Chuẩn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bị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file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train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dữ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liệu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1C8A2-B5BD-4253-84AA-D80BAD81425E}"/>
              </a:ext>
            </a:extLst>
          </p:cNvPr>
          <p:cNvSpPr txBox="1"/>
          <p:nvPr/>
        </p:nvSpPr>
        <p:spPr>
          <a:xfrm>
            <a:off x="998291" y="1484851"/>
            <a:ext cx="691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pretrain weight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Darknet: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darket53.conv.74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E897A-623D-4977-8E5B-B5C0B00287E4}"/>
              </a:ext>
            </a:extLst>
          </p:cNvPr>
          <p:cNvSpPr txBox="1"/>
          <p:nvPr/>
        </p:nvSpPr>
        <p:spPr>
          <a:xfrm>
            <a:off x="939567" y="2185224"/>
            <a:ext cx="82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download: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Montserrat" panose="00000500000000000000" pitchFamily="2" charset="0"/>
                <a:hlinkClick r:id="rId2"/>
              </a:rPr>
              <a:t>https://pjreddie.com/media/files/darknet53.conv.74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F2D8-8E2D-4589-B820-C2CE5D4F953E}"/>
              </a:ext>
            </a:extLst>
          </p:cNvPr>
          <p:cNvSpPr txBox="1"/>
          <p:nvPr/>
        </p:nvSpPr>
        <p:spPr>
          <a:xfrm>
            <a:off x="939567" y="2670153"/>
            <a:ext cx="402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darknet.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5A01A-46EB-4715-9D50-E9AA3AD22F7B}"/>
              </a:ext>
            </a:extLst>
          </p:cNvPr>
          <p:cNvSpPr txBox="1"/>
          <p:nvPr/>
        </p:nvSpPr>
        <p:spPr>
          <a:xfrm>
            <a:off x="998291" y="3498209"/>
            <a:ext cx="38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, </a:t>
            </a:r>
            <a:r>
              <a:rPr lang="en-US" dirty="0" err="1"/>
              <a:t>nén</a:t>
            </a:r>
            <a:r>
              <a:rPr lang="en-US" dirty="0"/>
              <a:t> file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file .zip </a:t>
            </a:r>
            <a:r>
              <a:rPr lang="en-US" dirty="0" err="1"/>
              <a:t>và</a:t>
            </a:r>
            <a:r>
              <a:rPr lang="en-US" dirty="0"/>
              <a:t> up </a:t>
            </a:r>
            <a:r>
              <a:rPr lang="en-US" dirty="0" err="1"/>
              <a:t>lên</a:t>
            </a:r>
            <a:r>
              <a:rPr lang="en-US" dirty="0"/>
              <a:t> google drive: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0AB63-B5E6-4989-AED1-075C9E791F02}"/>
              </a:ext>
            </a:extLst>
          </p:cNvPr>
          <p:cNvSpPr txBox="1"/>
          <p:nvPr/>
        </p:nvSpPr>
        <p:spPr>
          <a:xfrm>
            <a:off x="913002" y="4504888"/>
            <a:ext cx="47649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Montserrat" panose="00000500000000000000" pitchFamily="2" charset="0"/>
              </a:rPr>
              <a:t>Tạo thư mục </a:t>
            </a:r>
            <a:r>
              <a:rPr lang="en-US" b="0" i="0" dirty="0">
                <a:effectLst/>
                <a:latin typeface="Montserrat" panose="00000500000000000000" pitchFamily="2" charset="0"/>
              </a:rPr>
              <a:t>Yolov3</a:t>
            </a:r>
            <a:r>
              <a:rPr lang="vi-VN" b="0" i="0" dirty="0">
                <a:effectLst/>
                <a:latin typeface="Montserrat" panose="00000500000000000000" pitchFamily="2" charset="0"/>
              </a:rPr>
              <a:t>, upload file darknet.zip vào thư mục </a:t>
            </a:r>
            <a:r>
              <a:rPr lang="en-US" dirty="0">
                <a:latin typeface="Montserrat" panose="00000500000000000000" pitchFamily="2" charset="0"/>
              </a:rPr>
              <a:t>Yolov3</a:t>
            </a:r>
            <a:r>
              <a:rPr lang="vi-VN" b="0" i="0" dirty="0">
                <a:effectLst/>
                <a:latin typeface="Montserrat" panose="00000500000000000000" pitchFamily="2" charset="0"/>
              </a:rPr>
              <a:t> đó.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Montserrat" panose="00000500000000000000" pitchFamily="2" charset="0"/>
              </a:rPr>
              <a:t>Tạo thư mục backup nằm trong thư mục </a:t>
            </a:r>
            <a:r>
              <a:rPr lang="en-US" b="0" i="0" dirty="0">
                <a:effectLst/>
                <a:latin typeface="Montserrat" panose="00000500000000000000" pitchFamily="2" charset="0"/>
              </a:rPr>
              <a:t>Yolov3</a:t>
            </a:r>
            <a:endParaRPr lang="vi-VN" b="0" i="0" dirty="0">
              <a:effectLst/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03990-F835-420B-96F7-3DD5ED2F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74" y="2921930"/>
            <a:ext cx="3719119" cy="3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4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B2DE6-B341-40FF-BF2C-6678329DB9D8}"/>
              </a:ext>
            </a:extLst>
          </p:cNvPr>
          <p:cNvSpPr txBox="1"/>
          <p:nvPr/>
        </p:nvSpPr>
        <p:spPr>
          <a:xfrm>
            <a:off x="3187815" y="210487"/>
            <a:ext cx="6023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 </a:t>
            </a:r>
            <a:r>
              <a:rPr lang="en-US" sz="3200" dirty="0" err="1">
                <a:solidFill>
                  <a:srgbClr val="FF0000"/>
                </a:solidFill>
              </a:rPr>
              <a:t>dữ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liệu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theo</a:t>
            </a:r>
            <a:r>
              <a:rPr lang="en-US" sz="3200" dirty="0">
                <a:solidFill>
                  <a:srgbClr val="FF0000"/>
                </a:solidFill>
              </a:rPr>
              <a:t> model Yolov4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C0566-DE1D-4C9C-BC0D-C3F2B1E7E5B3}"/>
              </a:ext>
            </a:extLst>
          </p:cNvPr>
          <p:cNvSpPr txBox="1"/>
          <p:nvPr/>
        </p:nvSpPr>
        <p:spPr>
          <a:xfrm>
            <a:off x="608202" y="946919"/>
            <a:ext cx="472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yolov4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train yolov3,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Yolov4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357D1-E6B8-4C52-9AFB-277C634310A7}"/>
              </a:ext>
            </a:extLst>
          </p:cNvPr>
          <p:cNvSpPr txBox="1"/>
          <p:nvPr/>
        </p:nvSpPr>
        <p:spPr>
          <a:xfrm>
            <a:off x="5750653" y="1035794"/>
            <a:ext cx="678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Tải</a:t>
            </a:r>
            <a:r>
              <a:rPr lang="en-US" dirty="0"/>
              <a:t> model Yolov4 </a:t>
            </a:r>
            <a:r>
              <a:rPr lang="en-US" dirty="0" err="1"/>
              <a:t>tại</a:t>
            </a:r>
            <a:r>
              <a:rPr lang="en-US" dirty="0"/>
              <a:t>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https://github.com/AlexeyAB/darknet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B8F96-39CA-4F9E-9CE4-2B1B568FCA50}"/>
              </a:ext>
            </a:extLst>
          </p:cNvPr>
          <p:cNvSpPr txBox="1"/>
          <p:nvPr/>
        </p:nvSpPr>
        <p:spPr>
          <a:xfrm>
            <a:off x="700481" y="2109197"/>
            <a:ext cx="3330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yolov3,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file yolov4-custom.cfg </a:t>
            </a:r>
            <a:r>
              <a:rPr lang="en-US" dirty="0" err="1"/>
              <a:t>tại</a:t>
            </a:r>
            <a:r>
              <a:rPr lang="en-US" dirty="0"/>
              <a:t> file </a:t>
            </a:r>
            <a:r>
              <a:rPr lang="en-US" dirty="0" err="1"/>
              <a:t>cfg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9DD91-A59B-4E43-AB70-D2201B61E7EA}"/>
              </a:ext>
            </a:extLst>
          </p:cNvPr>
          <p:cNvSpPr txBox="1"/>
          <p:nvPr/>
        </p:nvSpPr>
        <p:spPr>
          <a:xfrm>
            <a:off x="532700" y="3664313"/>
            <a:ext cx="1093505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+mj-lt"/>
              </a:rPr>
              <a:t>Tìm đến dòng 20, sửa max_batches = max(&lt;số class&gt;*2000,6000). </a:t>
            </a:r>
            <a:endParaRPr lang="en-US" b="0" i="0" dirty="0">
              <a:effectLst/>
              <a:latin typeface="+mj-lt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+mj-lt"/>
              </a:rPr>
              <a:t>Đến dòng 22 sửa thành steps=80%, 90% của max_batches. </a:t>
            </a:r>
            <a:endParaRPr lang="en-US" b="0" i="0" dirty="0">
              <a:effectLst/>
              <a:latin typeface="+mj-lt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+mj-lt"/>
              </a:rPr>
              <a:t>Replace toàn bộ các dòng có “classes=80” thành “classes=&lt;số class&gt;”. </a:t>
            </a:r>
            <a:endParaRPr lang="en-US" b="0" i="0" dirty="0">
              <a:effectLst/>
              <a:latin typeface="+mj-lt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+mj-lt"/>
              </a:rPr>
              <a:t>Replace toàn bộ các dòng có “filters=255” thành “filters=&lt;(số class+5)*3&gt;”. </a:t>
            </a:r>
            <a:endParaRPr lang="en-US" b="0" i="0" dirty="0">
              <a:effectLst/>
              <a:latin typeface="+mj-lt"/>
            </a:endParaRP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+mj-lt"/>
              </a:rPr>
              <a:t>Nếu bạn bị out memory, hãy chuyển subdivisions (dòng 7) thành 32 (hoặc 64) hoặc các bạn giảm size ảnh xuống còn width=416, height=416 (dòng 8,9).</a:t>
            </a:r>
          </a:p>
        </p:txBody>
      </p:sp>
    </p:spTree>
    <p:extLst>
      <p:ext uri="{BB962C8B-B14F-4D97-AF65-F5344CB8AC3E}">
        <p14:creationId xmlns:p14="http://schemas.microsoft.com/office/powerpoint/2010/main" val="409570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D38379-7660-4C57-8423-4A90CE85FBBD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85263-0348-4397-B1DA-E1CC23A685E0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5A576-9D46-47D4-AA38-78E624BA440E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850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01E56C-6AF9-451C-8496-3FD6EFAF5169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GIỚI THIỆU VỀ YOU ONLY LOOK ONCE (YOLO):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A97C2-78B6-4EF9-AA8B-601738FA3C7C}"/>
              </a:ext>
            </a:extLst>
          </p:cNvPr>
          <p:cNvSpPr txBox="1"/>
          <p:nvPr/>
        </p:nvSpPr>
        <p:spPr>
          <a:xfrm>
            <a:off x="850747" y="821803"/>
            <a:ext cx="464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 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60C7F-73A7-4661-81E8-0C3A5571CE3E}"/>
              </a:ext>
            </a:extLst>
          </p:cNvPr>
          <p:cNvSpPr txBox="1"/>
          <p:nvPr/>
        </p:nvSpPr>
        <p:spPr>
          <a:xfrm>
            <a:off x="1018572" y="1191134"/>
            <a:ext cx="10322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(OD),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nôm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đề cập đến khả năng của hệ thống máy tính và phần mềm để định vị các đối tượng trong một hình ảnh và xác định từng đối 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21" name="Picture 20" descr="Object Detection Tutorial with SSD &amp;amp; Faster RCNN - DataCamp">
            <a:extLst>
              <a:ext uri="{FF2B5EF4-FFF2-40B4-BE49-F238E27FC236}">
                <a16:creationId xmlns:a16="http://schemas.microsoft.com/office/drawing/2014/main" id="{5244212A-8019-44C9-B79A-C4EC883253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2" y="2310207"/>
            <a:ext cx="10154846" cy="3725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09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5DBEF1-D08B-49AA-B64A-0BC6247B1210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2771F3-118F-43EC-9E50-0ABAE26A9777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163003-F855-404E-BA70-A1AFEB479AEF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3543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ACCD5C-D250-4F30-BE13-6515C1233339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GIỚI THIỆU VỀ YOU ONLY LOOK ONCE (YOLO):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73561-85C1-408E-80B6-BA65ED727D30}"/>
              </a:ext>
            </a:extLst>
          </p:cNvPr>
          <p:cNvSpPr/>
          <p:nvPr/>
        </p:nvSpPr>
        <p:spPr>
          <a:xfrm>
            <a:off x="850747" y="857452"/>
            <a:ext cx="6227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II.Khởi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object Detection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BD542-B931-4AA1-A4B7-BAB9360F9EB0}"/>
              </a:ext>
            </a:extLst>
          </p:cNvPr>
          <p:cNvSpPr txBox="1"/>
          <p:nvPr/>
        </p:nvSpPr>
        <p:spPr>
          <a:xfrm>
            <a:off x="955964" y="1343891"/>
            <a:ext cx="313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object detection: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5C134-826D-42AD-A224-D3D05D687A91}"/>
              </a:ext>
            </a:extLst>
          </p:cNvPr>
          <p:cNvSpPr txBox="1"/>
          <p:nvPr/>
        </p:nvSpPr>
        <p:spPr>
          <a:xfrm>
            <a:off x="955964" y="2230582"/>
            <a:ext cx="473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sẽ sử dụng một cái kéo và một mạng CNN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1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25F8A5-6741-4E88-AEC5-91DB0F40F0C9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9F70D4-02E6-4C57-B5F9-6D1BF18A277A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C4A4C2-8498-4388-986B-29C5962AAE14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573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FCCB04-7110-491B-8957-F1081ED97042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GIỚI THIỆU VỀ YOU ONLY LOOK ONCE (YOLO):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694715E-9239-47CA-B1E8-65068DFD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3377"/>
            <a:ext cx="10503029" cy="857311"/>
          </a:xfrm>
        </p:spPr>
        <p:txBody>
          <a:bodyPr/>
          <a:lstStyle/>
          <a:p>
            <a:r>
              <a:rPr lang="en-US" dirty="0"/>
              <a:t>III. R-CNN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90B6669-E8BF-453D-B99A-8388EA62807C}"/>
              </a:ext>
            </a:extLst>
          </p:cNvPr>
          <p:cNvPicPr/>
          <p:nvPr/>
        </p:nvPicPr>
        <p:blipFill rotWithShape="1">
          <a:blip r:embed="rId2"/>
          <a:srcRect t="990"/>
          <a:stretch/>
        </p:blipFill>
        <p:spPr>
          <a:xfrm>
            <a:off x="1045059" y="3120686"/>
            <a:ext cx="5694606" cy="2677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4A67D-7348-4F0F-8DCB-6598ED9F918C}"/>
              </a:ext>
            </a:extLst>
          </p:cNvPr>
          <p:cNvSpPr txBox="1"/>
          <p:nvPr/>
        </p:nvSpPr>
        <p:spPr>
          <a:xfrm>
            <a:off x="711848" y="1690255"/>
            <a:ext cx="257970" cy="45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F1434-1E06-43AF-A1EC-1EED9E11AB29}"/>
              </a:ext>
            </a:extLst>
          </p:cNvPr>
          <p:cNvSpPr txBox="1"/>
          <p:nvPr/>
        </p:nvSpPr>
        <p:spPr>
          <a:xfrm>
            <a:off x="1045059" y="1875881"/>
            <a:ext cx="4399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Chi tiết hơn về cái việc 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vi-VN" dirty="0"/>
              <a:t> CNN vào các vùng ảnh một chút thì các bạn để ý hình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91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0DCE7-DD8B-48C5-B159-8553496CDE80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5AEE9B-99B9-4EDB-90F3-8CDE5AB20565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08124-DECE-44D3-B66B-B7763BBC19F5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850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C36223-5809-4385-8B33-E44915A23004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GIỚI THIỆU VỀ YOU ONLY LOOK ONCE (YOLO):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FF1D9A-20C6-4FD2-BC1D-7FE5BB2448BD}"/>
              </a:ext>
            </a:extLst>
          </p:cNvPr>
          <p:cNvSpPr/>
          <p:nvPr/>
        </p:nvSpPr>
        <p:spPr>
          <a:xfrm>
            <a:off x="850747" y="811286"/>
            <a:ext cx="16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IV. Faster RCNN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ABD8182-CB19-4097-B90A-79A165F98B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98" y="2378780"/>
            <a:ext cx="9794072" cy="329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CF8DB-D303-4EAE-9D1D-A604B5CAB125}"/>
              </a:ext>
            </a:extLst>
          </p:cNvPr>
          <p:cNvSpPr txBox="1"/>
          <p:nvPr/>
        </p:nvSpPr>
        <p:spPr>
          <a:xfrm>
            <a:off x="960699" y="1180618"/>
            <a:ext cx="468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là Shaoqing Ren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cái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Selective Search để tăng tốc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93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DE7D8E-6A6A-4B77-92F2-1D452EF426B8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D08F67-DA2A-4C4A-A7C1-D7432A9A1A2A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1992B-CF55-499F-93DE-6E024484A600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30820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DF9CDA-3694-4B7A-A32E-DEBB45014E3B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GIỚI THIỆU VỀ YOU ONLY LOOK ONCE (YOLO):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BA163-A1DF-41A6-A34E-089615C16F96}"/>
              </a:ext>
            </a:extLst>
          </p:cNvPr>
          <p:cNvSpPr txBox="1"/>
          <p:nvPr/>
        </p:nvSpPr>
        <p:spPr>
          <a:xfrm>
            <a:off x="983848" y="902825"/>
            <a:ext cx="3646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V. Yolo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3042BF04-A16C-446D-B455-5C0C5DD65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7218" cy="4351338"/>
          </a:xfrm>
        </p:spPr>
        <p:txBody>
          <a:bodyPr>
            <a:normAutofit/>
          </a:bodyPr>
          <a:lstStyle/>
          <a:p>
            <a:r>
              <a:rPr lang="en-US" dirty="0"/>
              <a:t>Version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 này là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4 </a:t>
            </a:r>
          </a:p>
          <a:p>
            <a:r>
              <a:rPr lang="en-US" dirty="0"/>
              <a:t>YOLO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mà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A3001-0BA3-45F6-96F6-BF0B0CDF8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64" y="1467966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35E3D2-56A0-464A-BA1F-670792B3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84" y="3429000"/>
            <a:ext cx="4094357" cy="301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FAE63E-5453-4351-99C9-F978FD38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99" y="3429000"/>
            <a:ext cx="4159242" cy="30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47F4EC-17FF-4FCB-9E59-14CA13F6FD63}"/>
              </a:ext>
            </a:extLst>
          </p:cNvPr>
          <p:cNvSpPr/>
          <p:nvPr/>
        </p:nvSpPr>
        <p:spPr>
          <a:xfrm>
            <a:off x="1818384" y="2056515"/>
            <a:ext cx="3754877" cy="71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A9BDBD-7AA2-4C10-BECE-81CD61C4A746}"/>
              </a:ext>
            </a:extLst>
          </p:cNvPr>
          <p:cNvSpPr/>
          <p:nvPr/>
        </p:nvSpPr>
        <p:spPr>
          <a:xfrm>
            <a:off x="6821931" y="1936098"/>
            <a:ext cx="3481431" cy="80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38A33-4A47-4239-9CBB-276736CC73E3}"/>
              </a:ext>
            </a:extLst>
          </p:cNvPr>
          <p:cNvSpPr txBox="1"/>
          <p:nvPr/>
        </p:nvSpPr>
        <p:spPr>
          <a:xfrm>
            <a:off x="2581051" y="2864312"/>
            <a:ext cx="31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 </a:t>
            </a:r>
            <a:r>
              <a:rPr lang="en-US" dirty="0" err="1"/>
              <a:t>chó</a:t>
            </a:r>
            <a:r>
              <a:rPr lang="en-US" dirty="0"/>
              <a:t> hay con </a:t>
            </a:r>
            <a:r>
              <a:rPr lang="en-US" dirty="0" err="1"/>
              <a:t>mèo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C20F5-DFED-4CE4-8628-2E11045BEB45}"/>
              </a:ext>
            </a:extLst>
          </p:cNvPr>
          <p:cNvSpPr txBox="1"/>
          <p:nvPr/>
        </p:nvSpPr>
        <p:spPr>
          <a:xfrm>
            <a:off x="6821931" y="2911985"/>
            <a:ext cx="400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 </a:t>
            </a:r>
            <a:r>
              <a:rPr lang="en-US" dirty="0" err="1"/>
              <a:t>mèo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A7DF0-6351-4C5B-BEE8-E80E143C07C0}"/>
              </a:ext>
            </a:extLst>
          </p:cNvPr>
          <p:cNvSpPr txBox="1"/>
          <p:nvPr/>
        </p:nvSpPr>
        <p:spPr>
          <a:xfrm>
            <a:off x="724635" y="3953170"/>
            <a:ext cx="1096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691CE-82ED-4647-B4C5-F97FDB375AFC}"/>
              </a:ext>
            </a:extLst>
          </p:cNvPr>
          <p:cNvSpPr txBox="1"/>
          <p:nvPr/>
        </p:nvSpPr>
        <p:spPr>
          <a:xfrm>
            <a:off x="10895250" y="3588739"/>
            <a:ext cx="1096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E8922-79C0-4171-B2FB-5CCD9B331C05}"/>
              </a:ext>
            </a:extLst>
          </p:cNvPr>
          <p:cNvSpPr txBox="1"/>
          <p:nvPr/>
        </p:nvSpPr>
        <p:spPr>
          <a:xfrm>
            <a:off x="721454" y="4974178"/>
            <a:ext cx="109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 = 1</a:t>
            </a:r>
          </a:p>
          <a:p>
            <a:r>
              <a:rPr lang="en-US" dirty="0"/>
              <a:t>Dog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1181B-77AA-4C4A-9247-A854F329B52F}"/>
              </a:ext>
            </a:extLst>
          </p:cNvPr>
          <p:cNvSpPr txBox="1"/>
          <p:nvPr/>
        </p:nvSpPr>
        <p:spPr>
          <a:xfrm>
            <a:off x="10904834" y="4682193"/>
            <a:ext cx="109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 = 1</a:t>
            </a:r>
          </a:p>
          <a:p>
            <a:r>
              <a:rPr lang="en-US" dirty="0"/>
              <a:t>Dog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E8EFF-DB46-4C24-8342-E563CF3027D9}"/>
              </a:ext>
            </a:extLst>
          </p:cNvPr>
          <p:cNvSpPr txBox="1"/>
          <p:nvPr/>
        </p:nvSpPr>
        <p:spPr>
          <a:xfrm>
            <a:off x="10762641" y="5425683"/>
            <a:ext cx="1346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  +</a:t>
            </a:r>
          </a:p>
          <a:p>
            <a:r>
              <a:rPr lang="en-US" sz="1600" dirty="0"/>
              <a:t>Bounding 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797FB-6D90-4ACB-B751-233C398D1E7E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583F53-E8DE-427A-9219-BB2573508B23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3A92BB-AC82-4000-938B-FFF599CE43D3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FC2C89-ED1C-4A08-B904-5E985D4737CE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</p:spTree>
    <p:extLst>
      <p:ext uri="{BB962C8B-B14F-4D97-AF65-F5344CB8AC3E}">
        <p14:creationId xmlns:p14="http://schemas.microsoft.com/office/powerpoint/2010/main" val="790651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2" grpId="0"/>
      <p:bldP spid="9" grpId="0"/>
      <p:bldP spid="1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FC1620-E832-48C1-A6B1-F5C83D03DCBD}"/>
              </a:ext>
            </a:extLst>
          </p:cNvPr>
          <p:cNvSpPr/>
          <p:nvPr/>
        </p:nvSpPr>
        <p:spPr>
          <a:xfrm>
            <a:off x="1111444" y="1669214"/>
            <a:ext cx="3481431" cy="804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Detection</a:t>
            </a:r>
          </a:p>
        </p:txBody>
      </p:sp>
      <p:pic>
        <p:nvPicPr>
          <p:cNvPr id="6" name="Picture 5" descr="A cat standing on its hind legs&#10;&#10;Description automatically generated with medium confidence">
            <a:extLst>
              <a:ext uri="{FF2B5EF4-FFF2-40B4-BE49-F238E27FC236}">
                <a16:creationId xmlns:a16="http://schemas.microsoft.com/office/drawing/2014/main" id="{0E04F667-1D20-429B-8D49-221440D11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8" y="2686967"/>
            <a:ext cx="3939877" cy="3109549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74808250-4D79-4941-B1A7-854DD5A58BEB}"/>
              </a:ext>
            </a:extLst>
          </p:cNvPr>
          <p:cNvSpPr/>
          <p:nvPr/>
        </p:nvSpPr>
        <p:spPr>
          <a:xfrm>
            <a:off x="4909640" y="2434037"/>
            <a:ext cx="447261" cy="342246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C0F5CC0-E1D7-4884-9ACE-E7B40A99D898}"/>
              </a:ext>
            </a:extLst>
          </p:cNvPr>
          <p:cNvSpPr/>
          <p:nvPr/>
        </p:nvSpPr>
        <p:spPr>
          <a:xfrm>
            <a:off x="5522301" y="2434037"/>
            <a:ext cx="447261" cy="342246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41A0AD0-A114-48C8-83CF-31B4015C9B5F}"/>
              </a:ext>
            </a:extLst>
          </p:cNvPr>
          <p:cNvSpPr/>
          <p:nvPr/>
        </p:nvSpPr>
        <p:spPr>
          <a:xfrm>
            <a:off x="5990430" y="2434037"/>
            <a:ext cx="447261" cy="3422469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641122D-785D-4DE0-84DC-A49F2D632BFE}"/>
              </a:ext>
            </a:extLst>
          </p:cNvPr>
          <p:cNvSpPr/>
          <p:nvPr/>
        </p:nvSpPr>
        <p:spPr>
          <a:xfrm>
            <a:off x="6495588" y="2429679"/>
            <a:ext cx="447261" cy="3426826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F269B-7DBE-41A3-85AD-AB7CC809A6CE}"/>
              </a:ext>
            </a:extLst>
          </p:cNvPr>
          <p:cNvSpPr txBox="1"/>
          <p:nvPr/>
        </p:nvSpPr>
        <p:spPr>
          <a:xfrm>
            <a:off x="5266160" y="2584134"/>
            <a:ext cx="44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</a:t>
            </a:r>
            <a:r>
              <a:rPr lang="en-US" sz="1600" baseline="-5000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8171E-24E4-4EE7-813F-30D893795ECF}"/>
              </a:ext>
            </a:extLst>
          </p:cNvPr>
          <p:cNvSpPr txBox="1"/>
          <p:nvPr/>
        </p:nvSpPr>
        <p:spPr>
          <a:xfrm>
            <a:off x="5223151" y="2995749"/>
            <a:ext cx="4472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US" sz="1600" baseline="-5000" dirty="0"/>
              <a:t>x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</a:t>
            </a:r>
            <a:r>
              <a:rPr lang="en-US" sz="1600" baseline="-5000" dirty="0"/>
              <a:t>y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</a:t>
            </a:r>
            <a:r>
              <a:rPr lang="en-US" sz="1600" baseline="-5000" dirty="0"/>
              <a:t>w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</a:t>
            </a:r>
            <a:r>
              <a:rPr lang="en-US" sz="1600" baseline="-5000" dirty="0"/>
              <a:t>h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</a:t>
            </a:r>
            <a:r>
              <a:rPr lang="en-US" sz="1600" baseline="-5000" dirty="0"/>
              <a:t>1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C</a:t>
            </a:r>
            <a:r>
              <a:rPr lang="en-US" sz="1600" baseline="-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8C7F5-21FE-489C-9050-B1FCC1D5906C}"/>
              </a:ext>
            </a:extLst>
          </p:cNvPr>
          <p:cNvSpPr txBox="1"/>
          <p:nvPr/>
        </p:nvSpPr>
        <p:spPr>
          <a:xfrm>
            <a:off x="6248819" y="2584134"/>
            <a:ext cx="447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4F3DB-A24F-4DA7-8A37-430BF7CA26C6}"/>
              </a:ext>
            </a:extLst>
          </p:cNvPr>
          <p:cNvSpPr txBox="1"/>
          <p:nvPr/>
        </p:nvSpPr>
        <p:spPr>
          <a:xfrm>
            <a:off x="6234928" y="2981333"/>
            <a:ext cx="4472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70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60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70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1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9E6817-46CA-4B88-B287-E48DBE875240}"/>
              </a:ext>
            </a:extLst>
          </p:cNvPr>
          <p:cNvSpPr txBox="1"/>
          <p:nvPr/>
        </p:nvSpPr>
        <p:spPr>
          <a:xfrm>
            <a:off x="5490324" y="5971768"/>
            <a:ext cx="1250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5000" dirty="0"/>
              <a:t>1</a:t>
            </a:r>
            <a:r>
              <a:rPr lang="en-US" sz="1400" dirty="0"/>
              <a:t> = Cat class</a:t>
            </a:r>
          </a:p>
          <a:p>
            <a:r>
              <a:rPr lang="en-US" sz="1400" dirty="0"/>
              <a:t>C</a:t>
            </a:r>
            <a:r>
              <a:rPr lang="en-US" sz="1400" baseline="-5000" dirty="0"/>
              <a:t>2</a:t>
            </a:r>
            <a:r>
              <a:rPr lang="en-US" sz="1400" dirty="0"/>
              <a:t> = Dog class</a:t>
            </a:r>
          </a:p>
        </p:txBody>
      </p:sp>
      <p:pic>
        <p:nvPicPr>
          <p:cNvPr id="21" name="Picture 20" descr="A dog jumping through a fence&#10;&#10;Description automatically generated with medium confidence">
            <a:extLst>
              <a:ext uri="{FF2B5EF4-FFF2-40B4-BE49-F238E27FC236}">
                <a16:creationId xmlns:a16="http://schemas.microsoft.com/office/drawing/2014/main" id="{0FF4E56D-955B-41E3-8A21-41CFAB09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10" y="786207"/>
            <a:ext cx="2144384" cy="2735539"/>
          </a:xfrm>
          <a:prstGeom prst="rect">
            <a:avLst/>
          </a:prstGeom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4D9EF9F4-B4C2-47BB-AF72-8D0E39F01ADD}"/>
              </a:ext>
            </a:extLst>
          </p:cNvPr>
          <p:cNvSpPr/>
          <p:nvPr/>
        </p:nvSpPr>
        <p:spPr>
          <a:xfrm>
            <a:off x="10738176" y="735204"/>
            <a:ext cx="447261" cy="2537196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F86C180-F88E-4E3D-AC92-91DC51250864}"/>
              </a:ext>
            </a:extLst>
          </p:cNvPr>
          <p:cNvSpPr/>
          <p:nvPr/>
        </p:nvSpPr>
        <p:spPr>
          <a:xfrm>
            <a:off x="11378562" y="729213"/>
            <a:ext cx="353661" cy="2551612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D8894-A826-4EA0-B8D6-B0B758E52DF9}"/>
              </a:ext>
            </a:extLst>
          </p:cNvPr>
          <p:cNvSpPr txBox="1"/>
          <p:nvPr/>
        </p:nvSpPr>
        <p:spPr>
          <a:xfrm>
            <a:off x="11035853" y="786207"/>
            <a:ext cx="4472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45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28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28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50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1</a:t>
            </a:r>
          </a:p>
        </p:txBody>
      </p:sp>
      <p:pic>
        <p:nvPicPr>
          <p:cNvPr id="2050" name="Picture 2" descr="Hình nền huyền thoại trên Windows XP một thời: Được Microsoft trả hơn  100.000 USD vào">
            <a:extLst>
              <a:ext uri="{FF2B5EF4-FFF2-40B4-BE49-F238E27FC236}">
                <a16:creationId xmlns:a16="http://schemas.microsoft.com/office/drawing/2014/main" id="{B9751CDF-9E22-45B1-9C64-4FE3DADE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818" y="4298433"/>
            <a:ext cx="3095912" cy="193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34136416-C824-49F1-8E20-88804F2C3459}"/>
              </a:ext>
            </a:extLst>
          </p:cNvPr>
          <p:cNvSpPr/>
          <p:nvPr/>
        </p:nvSpPr>
        <p:spPr>
          <a:xfrm>
            <a:off x="10532053" y="4073296"/>
            <a:ext cx="353661" cy="26671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11C7ED9-1CB9-491F-8AC9-255889949B45}"/>
              </a:ext>
            </a:extLst>
          </p:cNvPr>
          <p:cNvSpPr/>
          <p:nvPr/>
        </p:nvSpPr>
        <p:spPr>
          <a:xfrm>
            <a:off x="10991831" y="4064460"/>
            <a:ext cx="468129" cy="2675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B9DFB-B913-4DFD-AA68-349283514EA4}"/>
              </a:ext>
            </a:extLst>
          </p:cNvPr>
          <p:cNvSpPr txBox="1"/>
          <p:nvPr/>
        </p:nvSpPr>
        <p:spPr>
          <a:xfrm>
            <a:off x="10815001" y="4143092"/>
            <a:ext cx="3536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/>
              <a:t>0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  <a:p>
            <a:pPr algn="ctr">
              <a:spcAft>
                <a:spcPts val="1200"/>
              </a:spcAft>
            </a:pPr>
            <a:r>
              <a:rPr lang="en-US" sz="1400" dirty="0"/>
              <a:t>-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94157A-AF95-4AA3-91B1-402368494983}"/>
              </a:ext>
            </a:extLst>
          </p:cNvPr>
          <p:cNvSpPr/>
          <p:nvPr/>
        </p:nvSpPr>
        <p:spPr>
          <a:xfrm>
            <a:off x="196775" y="196777"/>
            <a:ext cx="364592" cy="37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40A3AF-9804-436D-823A-F0FE89F40EB3}"/>
              </a:ext>
            </a:extLst>
          </p:cNvPr>
          <p:cNvCxnSpPr>
            <a:cxnSpLocks/>
          </p:cNvCxnSpPr>
          <p:nvPr/>
        </p:nvCxnSpPr>
        <p:spPr>
          <a:xfrm>
            <a:off x="121534" y="648182"/>
            <a:ext cx="1178881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F9F881-2629-4BB0-848B-DA1A3101D3F2}"/>
              </a:ext>
            </a:extLst>
          </p:cNvPr>
          <p:cNvCxnSpPr>
            <a:cxnSpLocks/>
          </p:cNvCxnSpPr>
          <p:nvPr/>
        </p:nvCxnSpPr>
        <p:spPr>
          <a:xfrm>
            <a:off x="636607" y="115747"/>
            <a:ext cx="0" cy="6238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EEDC8C-C46B-4F0A-B390-90A8C163A575}"/>
              </a:ext>
            </a:extLst>
          </p:cNvPr>
          <p:cNvSpPr txBox="1"/>
          <p:nvPr/>
        </p:nvSpPr>
        <p:spPr>
          <a:xfrm>
            <a:off x="850747" y="196777"/>
            <a:ext cx="842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Yolo: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6C0DAD-461D-4F6D-9775-F9493F12B2A4}"/>
              </a:ext>
            </a:extLst>
          </p:cNvPr>
          <p:cNvSpPr/>
          <p:nvPr/>
        </p:nvSpPr>
        <p:spPr>
          <a:xfrm>
            <a:off x="2737367" y="4403868"/>
            <a:ext cx="147782" cy="15534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2" grpId="0" animBg="1"/>
      <p:bldP spid="23" grpId="0" animBg="1"/>
      <p:bldP spid="24" grpId="0"/>
      <p:bldP spid="25" grpId="0" animBg="1"/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1310</Words>
  <Application>Microsoft Office PowerPoint</Application>
  <PresentationFormat>Widescreen</PresentationFormat>
  <Paragraphs>229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Arial</vt:lpstr>
      <vt:lpstr>Calibri</vt:lpstr>
      <vt:lpstr>Calibri Light</vt:lpstr>
      <vt:lpstr>Monaco</vt:lpstr>
      <vt:lpstr>Montserrat</vt:lpstr>
      <vt:lpstr>Symbol</vt:lpstr>
      <vt:lpstr>Times New Roman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III. R-CNN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Le</dc:creator>
  <cp:lastModifiedBy>Trương Đăng Nghĩa</cp:lastModifiedBy>
  <cp:revision>32</cp:revision>
  <dcterms:created xsi:type="dcterms:W3CDTF">2021-12-24T02:26:21Z</dcterms:created>
  <dcterms:modified xsi:type="dcterms:W3CDTF">2021-12-26T09:46:55Z</dcterms:modified>
</cp:coreProperties>
</file>